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1"/>
  </p:handoutMasterIdLst>
  <p:sldIdLst>
    <p:sldId id="256" r:id="rId2"/>
    <p:sldId id="274" r:id="rId3"/>
    <p:sldId id="265" r:id="rId4"/>
    <p:sldId id="275" r:id="rId5"/>
    <p:sldId id="264" r:id="rId6"/>
    <p:sldId id="278" r:id="rId7"/>
    <p:sldId id="277" r:id="rId8"/>
    <p:sldId id="263" r:id="rId9"/>
    <p:sldId id="268" r:id="rId10"/>
    <p:sldId id="281" r:id="rId11"/>
    <p:sldId id="271" r:id="rId12"/>
    <p:sldId id="282" r:id="rId13"/>
    <p:sldId id="283" r:id="rId14"/>
    <p:sldId id="273" r:id="rId15"/>
    <p:sldId id="299" r:id="rId16"/>
    <p:sldId id="285" r:id="rId17"/>
    <p:sldId id="289" r:id="rId18"/>
    <p:sldId id="292" r:id="rId19"/>
    <p:sldId id="293" r:id="rId20"/>
  </p:sldIdLst>
  <p:sldSz cx="12192000" cy="685800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12" autoAdjust="0"/>
    <p:restoredTop sz="94660"/>
  </p:normalViewPr>
  <p:slideViewPr>
    <p:cSldViewPr snapToGrid="0">
      <p:cViewPr varScale="1">
        <p:scale>
          <a:sx n="44" d="100"/>
          <a:sy n="44" d="100"/>
        </p:scale>
        <p:origin x="1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0343F828-40B1-44B7-AB51-630E06C664AB}" type="datetimeFigureOut">
              <a:rPr lang="en-GB" smtClean="0"/>
              <a:t>15/01/2020</a:t>
            </a:fld>
            <a:endParaRPr lang="en-GB"/>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22ACAD99-A10D-42F5-B982-B71118C52783}" type="slidenum">
              <a:rPr lang="en-GB" smtClean="0"/>
              <a:t>‹#›</a:t>
            </a:fld>
            <a:endParaRPr lang="en-GB"/>
          </a:p>
        </p:txBody>
      </p:sp>
    </p:spTree>
    <p:extLst>
      <p:ext uri="{BB962C8B-B14F-4D97-AF65-F5344CB8AC3E}">
        <p14:creationId xmlns:p14="http://schemas.microsoft.com/office/powerpoint/2010/main" val="41756578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1/15/2020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1/15/2020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timestables.co.uk/multiplication-tables-check/" TargetMode="Externa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trockstars.com/login" TargetMode="Externa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www.coolmathgames.com/" TargetMode="External"/><Relationship Id="rId7" Type="http://schemas.openxmlformats.org/officeDocument/2006/relationships/hyperlink" Target="https://youtu.be/GhAJMJUsAac" TargetMode="External"/><Relationship Id="rId2" Type="http://schemas.openxmlformats.org/officeDocument/2006/relationships/hyperlink" Target="http://www.maths-games.org/times-tables-games.html" TargetMode="External"/><Relationship Id="rId1" Type="http://schemas.openxmlformats.org/officeDocument/2006/relationships/slideLayout" Target="../slideLayouts/slideLayout6.xml"/><Relationship Id="rId6" Type="http://schemas.openxmlformats.org/officeDocument/2006/relationships/hyperlink" Target="https://www.topmarks.co.uk/" TargetMode="External"/><Relationship Id="rId5" Type="http://schemas.openxmlformats.org/officeDocument/2006/relationships/hyperlink" Target="https://www.educationcity.com/" TargetMode="External"/><Relationship Id="rId4" Type="http://schemas.openxmlformats.org/officeDocument/2006/relationships/hyperlink" Target="https://uk.ixl.com/"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theschoolrun.com/year-4" TargetMode="External"/><Relationship Id="rId2" Type="http://schemas.openxmlformats.org/officeDocument/2006/relationships/hyperlink" Target="http://www.theschoolrun.com/primary-national-curriculum-2014" TargetMode="Externa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theschoolrun.com/year-4"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4 Times Tables Check</a:t>
            </a:r>
            <a:endParaRPr lang="en-GB" dirty="0"/>
          </a:p>
        </p:txBody>
      </p:sp>
      <p:sp>
        <p:nvSpPr>
          <p:cNvPr id="3" name="Subtitle 2"/>
          <p:cNvSpPr>
            <a:spLocks noGrp="1"/>
          </p:cNvSpPr>
          <p:nvPr>
            <p:ph type="subTitle" idx="1"/>
          </p:nvPr>
        </p:nvSpPr>
        <p:spPr>
          <a:xfrm>
            <a:off x="2404132" y="3572147"/>
            <a:ext cx="8637072" cy="977621"/>
          </a:xfrm>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59" y="186482"/>
            <a:ext cx="1366659" cy="1827267"/>
          </a:xfrm>
          <a:prstGeom prst="rect">
            <a:avLst/>
          </a:prstGeom>
        </p:spPr>
      </p:pic>
    </p:spTree>
    <p:extLst>
      <p:ext uri="{BB962C8B-B14F-4D97-AF65-F5344CB8AC3E}">
        <p14:creationId xmlns:p14="http://schemas.microsoft.com/office/powerpoint/2010/main" val="229583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1892301"/>
            <a:ext cx="11919045" cy="3089131"/>
          </a:xfrm>
        </p:spPr>
        <p:txBody>
          <a:bodyPr>
            <a:noAutofit/>
          </a:bodyPr>
          <a:lstStyle/>
          <a:p>
            <a:r>
              <a:rPr lang="en-GB" sz="2400" cap="none" dirty="0" smtClean="0"/>
              <a:t>Children will be tested using an on-screen check (on a computer or a tablet), where they will have to answer multiplication questions against the clock.</a:t>
            </a:r>
            <a:r>
              <a:rPr lang="en-GB" sz="2400" b="1" cap="none" dirty="0" smtClean="0"/>
              <a:t/>
            </a:r>
            <a:br>
              <a:rPr lang="en-GB" sz="2400" b="1" cap="none" dirty="0" smtClean="0"/>
            </a:br>
            <a:r>
              <a:rPr lang="en-GB" sz="2400" cap="none" dirty="0" smtClean="0"/>
              <a:t/>
            </a:r>
            <a:br>
              <a:rPr lang="en-GB" sz="2400" cap="none" dirty="0" smtClean="0"/>
            </a:br>
            <a:r>
              <a:rPr lang="en-GB" sz="2400" cap="none" dirty="0" smtClean="0"/>
              <a:t>Calculators and wall displays that could provide children with answers will be removed from the room the MTC is taking place in.</a:t>
            </a:r>
            <a:br>
              <a:rPr lang="en-GB" sz="2400" cap="none" dirty="0" smtClean="0"/>
            </a:br>
            <a:r>
              <a:rPr lang="en-GB" sz="2400" cap="none" dirty="0" smtClean="0"/>
              <a:t/>
            </a:r>
            <a:br>
              <a:rPr lang="en-GB" sz="2400" cap="none" dirty="0" smtClean="0"/>
            </a:br>
            <a:r>
              <a:rPr lang="en-GB" sz="2400" b="1" cap="none" dirty="0" smtClean="0"/>
              <a:t>The test will last no longer than 5 minutes</a:t>
            </a:r>
            <a:r>
              <a:rPr lang="en-GB" sz="2400" cap="none" dirty="0" smtClean="0"/>
              <a:t> and is similar to other tests already used by primary school.</a:t>
            </a:r>
            <a:br>
              <a:rPr lang="en-GB" sz="2400" cap="none" dirty="0" smtClean="0"/>
            </a:br>
            <a:r>
              <a:rPr lang="en-GB" sz="2400" cap="none" dirty="0" smtClean="0"/>
              <a:t/>
            </a:r>
            <a:br>
              <a:rPr lang="en-GB" sz="2400" cap="none" dirty="0" smtClean="0"/>
            </a:br>
            <a:r>
              <a:rPr lang="en-GB" sz="2400" cap="none" dirty="0" smtClean="0"/>
              <a:t>It </a:t>
            </a:r>
            <a:r>
              <a:rPr lang="en-US" sz="2400" cap="none" dirty="0" smtClean="0"/>
              <a:t>will be automatically scored, and results will be available to schools once the assessment window closes at the end of the week assessment period.</a:t>
            </a:r>
            <a:endParaRPr lang="en-GB" sz="2400" cap="none" dirty="0"/>
          </a:p>
        </p:txBody>
      </p:sp>
      <p:sp>
        <p:nvSpPr>
          <p:cNvPr id="3" name="Title 1"/>
          <p:cNvSpPr txBox="1">
            <a:spLocks/>
          </p:cNvSpPr>
          <p:nvPr/>
        </p:nvSpPr>
        <p:spPr>
          <a:xfrm>
            <a:off x="914498" y="820883"/>
            <a:ext cx="11200731" cy="148770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How will the Multiplication Tables Check be </a:t>
            </a:r>
          </a:p>
          <a:p>
            <a:r>
              <a:rPr lang="en-GB" cap="none" dirty="0" smtClean="0">
                <a:solidFill>
                  <a:srgbClr val="FF0000"/>
                </a:solidFill>
              </a:rPr>
              <a:t>administered? </a:t>
            </a:r>
            <a:endParaRPr lang="en-GB" cap="none"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705" y="0"/>
            <a:ext cx="1366659" cy="1827267"/>
          </a:xfrm>
          <a:prstGeom prst="rect">
            <a:avLst/>
          </a:prstGeom>
        </p:spPr>
      </p:pic>
    </p:spTree>
    <p:extLst>
      <p:ext uri="{BB962C8B-B14F-4D97-AF65-F5344CB8AC3E}">
        <p14:creationId xmlns:p14="http://schemas.microsoft.com/office/powerpoint/2010/main" val="298818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1473958"/>
            <a:ext cx="11868539" cy="5384042"/>
          </a:xfrm>
        </p:spPr>
        <p:txBody>
          <a:bodyPr>
            <a:normAutofit fontScale="90000"/>
          </a:bodyPr>
          <a:lstStyle/>
          <a:p>
            <a:pPr fontAlgn="base"/>
            <a:r>
              <a:rPr lang="en-GB" cap="none" dirty="0" smtClean="0"/>
              <a:t/>
            </a:r>
            <a:br>
              <a:rPr lang="en-GB" cap="none" dirty="0" smtClean="0"/>
            </a:br>
            <a:r>
              <a:rPr lang="en-GB" sz="3100" b="1" cap="none" dirty="0"/>
              <a:t>C</a:t>
            </a:r>
            <a:r>
              <a:rPr lang="en-GB" sz="3100" b="1" cap="none" dirty="0" smtClean="0"/>
              <a:t>hildren will have 6 seconds to answer each question in a series of 25 questions.</a:t>
            </a:r>
            <a:br>
              <a:rPr lang="en-GB" sz="3100" b="1" cap="none" dirty="0" smtClean="0"/>
            </a:br>
            <a:r>
              <a:rPr lang="en-GB" sz="3100" b="1" cap="none" dirty="0" smtClean="0"/>
              <a:t/>
            </a:r>
            <a:br>
              <a:rPr lang="en-GB" sz="3100" b="1" cap="none" dirty="0" smtClean="0"/>
            </a:br>
            <a:r>
              <a:rPr lang="en-US" sz="3100" b="1" cap="none" dirty="0" smtClean="0"/>
              <a:t>T</a:t>
            </a:r>
            <a:r>
              <a:rPr lang="en-US" sz="3100" cap="none" dirty="0" smtClean="0"/>
              <a:t>his allows pupils the time required to demonstrate their recall of multiplication tables, whilst limiting pupils’ ability to work out answers to the questions.</a:t>
            </a:r>
            <a:br>
              <a:rPr lang="en-US" sz="3100" cap="none" dirty="0" smtClean="0"/>
            </a:br>
            <a:r>
              <a:rPr lang="en-US" sz="3100" dirty="0" smtClean="0"/>
              <a:t/>
            </a:r>
            <a:br>
              <a:rPr lang="en-US" sz="3100" dirty="0" smtClean="0"/>
            </a:br>
            <a:r>
              <a:rPr lang="en-GB" sz="3100" cap="none" dirty="0" smtClean="0"/>
              <a:t>Each question will be worth one mark and be presented to the child in this format:</a:t>
            </a:r>
            <a:br>
              <a:rPr lang="en-GB" sz="3100" cap="none" dirty="0" smtClean="0"/>
            </a:br>
            <a:r>
              <a:rPr lang="en-GB" sz="3100" cap="none" dirty="0" smtClean="0"/>
              <a:t>_ x _ = ____</a:t>
            </a:r>
            <a:r>
              <a:rPr lang="en-GB" cap="none" dirty="0" smtClean="0"/>
              <a:t>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567168" y="1033650"/>
            <a:ext cx="11624832" cy="834558"/>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How will the Multiplication Tables Check be administered?</a:t>
            </a:r>
          </a:p>
          <a:p>
            <a:r>
              <a:rPr lang="en-GB" cap="none" dirty="0" smtClean="0">
                <a:solidFill>
                  <a:srgbClr val="FF0000"/>
                </a:solidFill>
              </a:rPr>
              <a:t> </a:t>
            </a:r>
            <a:r>
              <a:rPr lang="en-GB" sz="2000" cap="none" dirty="0" smtClean="0">
                <a:solidFill>
                  <a:srgbClr val="FF0000"/>
                </a:solidFill>
              </a:rPr>
              <a:t>(continued...)</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123" y="-100137"/>
            <a:ext cx="1366659" cy="1827267"/>
          </a:xfrm>
          <a:prstGeom prst="rect">
            <a:avLst/>
          </a:prstGeom>
        </p:spPr>
      </p:pic>
    </p:spTree>
    <p:extLst>
      <p:ext uri="{BB962C8B-B14F-4D97-AF65-F5344CB8AC3E}">
        <p14:creationId xmlns:p14="http://schemas.microsoft.com/office/powerpoint/2010/main" val="158822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1473958"/>
            <a:ext cx="11868539" cy="5384042"/>
          </a:xfrm>
        </p:spPr>
        <p:txBody>
          <a:bodyPr>
            <a:normAutofit fontScale="90000"/>
          </a:bodyPr>
          <a:lstStyle/>
          <a:p>
            <a:pPr fontAlgn="base"/>
            <a:r>
              <a:rPr lang="en-GB" cap="none" dirty="0" smtClean="0"/>
              <a:t/>
            </a:r>
            <a:br>
              <a:rPr lang="en-GB" cap="none" dirty="0" smtClean="0"/>
            </a:br>
            <a:r>
              <a:rPr lang="en-GB" cap="none" dirty="0" smtClean="0"/>
              <a:t/>
            </a:r>
            <a:br>
              <a:rPr lang="en-GB" cap="none" dirty="0" smtClean="0"/>
            </a:br>
            <a:r>
              <a:rPr lang="en-US" cap="none" dirty="0" smtClean="0"/>
              <a:t> </a:t>
            </a:r>
            <a:r>
              <a:rPr lang="en-US" i="1" u="sng" cap="none" dirty="0" smtClean="0"/>
              <a:t>The Year 4 programme of study for mathematics (National Curriculum) also states, ‘pupils should be taught to recall multiplication and division facts for multiplication tables up to 12 × 12’. </a:t>
            </a:r>
            <a:r>
              <a:rPr lang="en-US" cap="none" dirty="0" smtClean="0"/>
              <a:t/>
            </a:r>
            <a:br>
              <a:rPr lang="en-US" cap="none" dirty="0" smtClean="0"/>
            </a:br>
            <a:r>
              <a:rPr lang="en-US" cap="none" dirty="0" smtClean="0"/>
              <a:t/>
            </a:r>
            <a:br>
              <a:rPr lang="en-US" cap="none" dirty="0" smtClean="0"/>
            </a:br>
            <a:r>
              <a:rPr lang="en-US" cap="none" dirty="0" smtClean="0"/>
              <a:t>However  the  MTC only assesses the instant recall of multiplication facts. Multiplication and division in a wider context will continue to be assessed through the KS1 and KS2 mathematics assessments</a:t>
            </a:r>
            <a:r>
              <a:rPr lang="en-US" dirty="0" smtClean="0"/>
              <a:t>. </a:t>
            </a:r>
            <a:br>
              <a:rPr lang="en-US" dirty="0" smtClean="0"/>
            </a:br>
            <a:r>
              <a:rPr lang="en-US" dirty="0" smtClean="0"/>
              <a:t/>
            </a:r>
            <a:br>
              <a:rPr lang="en-US" dirty="0" smtClean="0"/>
            </a:br>
            <a:r>
              <a:rPr lang="en-GB" cap="none" dirty="0" smtClean="0"/>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567168" y="1060945"/>
            <a:ext cx="11624832" cy="83455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How will the Multiplication Tables Check be administered? </a:t>
            </a:r>
          </a:p>
          <a:p>
            <a:r>
              <a:rPr lang="en-GB" sz="2000" cap="none" dirty="0" smtClean="0">
                <a:solidFill>
                  <a:srgbClr val="FF0000"/>
                </a:solidFill>
              </a:rPr>
              <a:t>(continued...)</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0613" y="68236"/>
            <a:ext cx="1366659" cy="1827267"/>
          </a:xfrm>
          <a:prstGeom prst="rect">
            <a:avLst/>
          </a:prstGeom>
        </p:spPr>
      </p:pic>
    </p:spTree>
    <p:extLst>
      <p:ext uri="{BB962C8B-B14F-4D97-AF65-F5344CB8AC3E}">
        <p14:creationId xmlns:p14="http://schemas.microsoft.com/office/powerpoint/2010/main" val="1588229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69723"/>
            <a:ext cx="11868539" cy="3739490"/>
          </a:xfrm>
        </p:spPr>
        <p:txBody>
          <a:bodyPr>
            <a:normAutofit fontScale="90000"/>
          </a:bodyPr>
          <a:lstStyle/>
          <a:p>
            <a:pPr fontAlgn="base"/>
            <a:r>
              <a:rPr lang="en-GB" b="1" cap="none" dirty="0" smtClean="0"/>
              <a:t>Questions will be selected from the 121 number facts that make up the multiplication tables from 2 to 12, with a particular focus on the 6, 7, 8, 9 and 12 times tables</a:t>
            </a:r>
            <a:r>
              <a:rPr lang="en-GB" cap="none" dirty="0" smtClean="0"/>
              <a:t> as they are considered to be the most challenging. </a:t>
            </a:r>
            <a:br>
              <a:rPr lang="en-GB" cap="none" dirty="0" smtClean="0"/>
            </a:br>
            <a:r>
              <a:rPr lang="en-GB" cap="none" dirty="0"/>
              <a:t/>
            </a:r>
            <a:br>
              <a:rPr lang="en-GB" cap="none" dirty="0"/>
            </a:br>
            <a:r>
              <a:rPr lang="en-GB" cap="none" dirty="0" smtClean="0"/>
              <a:t>Each question will only appear once in any 25-question series, and children won't be asked to answer reversals of a question as part of the check e.g., (so if they've already answered 3 x 4 they won't be asked about 4 x 3).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204717" y="997527"/>
            <a:ext cx="11863434" cy="112998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How will the Multiplication Tables Check be administered?</a:t>
            </a:r>
          </a:p>
          <a:p>
            <a:r>
              <a:rPr lang="en-GB" cap="none" dirty="0" smtClean="0">
                <a:solidFill>
                  <a:srgbClr val="FF0000"/>
                </a:solidFill>
              </a:rPr>
              <a:t> </a:t>
            </a:r>
            <a:r>
              <a:rPr lang="en-GB" sz="3600" cap="none" dirty="0" smtClean="0">
                <a:solidFill>
                  <a:srgbClr val="FF0000"/>
                </a:solidFill>
              </a:rPr>
              <a:t>(continued...)</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59" y="186482"/>
            <a:ext cx="1366659" cy="1827267"/>
          </a:xfrm>
          <a:prstGeom prst="rect">
            <a:avLst/>
          </a:prstGeom>
        </p:spPr>
      </p:pic>
    </p:spTree>
    <p:extLst>
      <p:ext uri="{BB962C8B-B14F-4D97-AF65-F5344CB8AC3E}">
        <p14:creationId xmlns:p14="http://schemas.microsoft.com/office/powerpoint/2010/main" val="1891035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fontScale="90000"/>
          </a:bodyPr>
          <a:lstStyle/>
          <a:p>
            <a:pPr fontAlgn="base"/>
            <a:r>
              <a:rPr lang="en-GB" cap="none" dirty="0" smtClean="0"/>
              <a:t>Once the child has inputted their answer on the computer / device they are using, there will be a three-second pause before the next question appears.</a:t>
            </a:r>
            <a:br>
              <a:rPr lang="en-GB" cap="none" dirty="0" smtClean="0"/>
            </a:br>
            <a:r>
              <a:rPr lang="en-GB" cap="none" dirty="0"/>
              <a:t/>
            </a:r>
            <a:br>
              <a:rPr lang="en-GB" cap="none" dirty="0"/>
            </a:br>
            <a:r>
              <a:rPr lang="en-GB" cap="none" dirty="0" smtClean="0"/>
              <a:t>Children will be given the opportunity to practise answering questions in this format before the official check begins.</a:t>
            </a:r>
            <a:br>
              <a:rPr lang="en-GB"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163773" y="858982"/>
            <a:ext cx="11904377" cy="126853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How will the Multiplication Tables Check be administered?</a:t>
            </a:r>
          </a:p>
          <a:p>
            <a:r>
              <a:rPr lang="en-GB" cap="none" dirty="0" smtClean="0">
                <a:solidFill>
                  <a:srgbClr val="FF0000"/>
                </a:solidFill>
              </a:rPr>
              <a:t> </a:t>
            </a:r>
            <a:r>
              <a:rPr lang="en-GB" sz="1900" cap="none" dirty="0" smtClean="0">
                <a:solidFill>
                  <a:srgbClr val="FF0000"/>
                </a:solidFill>
              </a:rPr>
              <a:t>(continued...)</a:t>
            </a:r>
            <a:endParaRPr lang="en-GB" sz="19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59" y="186482"/>
            <a:ext cx="1366659" cy="1827267"/>
          </a:xfrm>
          <a:prstGeom prst="rect">
            <a:avLst/>
          </a:prstGeom>
        </p:spPr>
      </p:pic>
    </p:spTree>
    <p:extLst>
      <p:ext uri="{BB962C8B-B14F-4D97-AF65-F5344CB8AC3E}">
        <p14:creationId xmlns:p14="http://schemas.microsoft.com/office/powerpoint/2010/main" val="265956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a:bodyPr>
          <a:lstStyle/>
          <a:p>
            <a:pPr fontAlgn="base"/>
            <a:r>
              <a:rPr lang="en-GB" cap="none" dirty="0"/>
              <a:t/>
            </a:r>
            <a:br>
              <a:rPr lang="en-GB" cap="none" dirty="0"/>
            </a:br>
            <a:r>
              <a:rPr lang="en-GB" cap="none" dirty="0"/>
              <a:t/>
            </a:r>
            <a:br>
              <a:rPr lang="en-GB" cap="none" dirty="0"/>
            </a:br>
            <a:r>
              <a:rPr lang="en-GB" cap="none" dirty="0"/>
              <a:t/>
            </a:r>
            <a:br>
              <a:rPr lang="en-GB" cap="none" dirty="0"/>
            </a:br>
            <a:r>
              <a:rPr lang="en-GB" cap="none" dirty="0"/>
              <a:t/>
            </a:r>
            <a:br>
              <a:rPr lang="en-GB" cap="none" dirty="0"/>
            </a:br>
            <a:endParaRPr lang="en-GB" cap="none" dirty="0"/>
          </a:p>
        </p:txBody>
      </p:sp>
      <p:sp>
        <p:nvSpPr>
          <p:cNvPr id="3" name="Title 1"/>
          <p:cNvSpPr txBox="1">
            <a:spLocks/>
          </p:cNvSpPr>
          <p:nvPr/>
        </p:nvSpPr>
        <p:spPr>
          <a:xfrm>
            <a:off x="287623" y="965412"/>
            <a:ext cx="11904377" cy="834558"/>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cap="none" dirty="0">
                <a:solidFill>
                  <a:srgbClr val="FF0000"/>
                </a:solidFill>
              </a:rPr>
              <a:t>How is the school preparing pupils for the MTC?</a:t>
            </a:r>
          </a:p>
          <a:p>
            <a:pPr algn="ctr"/>
            <a:r>
              <a:rPr lang="en-GB" cap="none" dirty="0">
                <a:solidFill>
                  <a:srgbClr val="FF0000"/>
                </a:solidFill>
              </a:rPr>
              <a:t>How is multiplication taught in Year 4?</a:t>
            </a:r>
            <a:endParaRPr lang="en-GB" sz="1900" dirty="0"/>
          </a:p>
        </p:txBody>
      </p:sp>
      <p:sp>
        <p:nvSpPr>
          <p:cNvPr id="5" name="TextBox 4">
            <a:extLst>
              <a:ext uri="{FF2B5EF4-FFF2-40B4-BE49-F238E27FC236}">
                <a16:creationId xmlns:a16="http://schemas.microsoft.com/office/drawing/2014/main" id="{0622AE9B-1FBB-574A-A8B7-AB0E217B38F7}"/>
              </a:ext>
            </a:extLst>
          </p:cNvPr>
          <p:cNvSpPr txBox="1"/>
          <p:nvPr/>
        </p:nvSpPr>
        <p:spPr>
          <a:xfrm>
            <a:off x="925975" y="2028778"/>
            <a:ext cx="10023676"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Chanting</a:t>
            </a:r>
          </a:p>
          <a:p>
            <a:pPr marL="285750" indent="-285750">
              <a:buFont typeface="Arial" panose="020B0604020202020204" pitchFamily="34" charset="0"/>
              <a:buChar char="•"/>
            </a:pPr>
            <a:r>
              <a:rPr lang="en-US" sz="2800" dirty="0" smtClean="0"/>
              <a:t>Times tables tests-quick quizzes of 100 questions</a:t>
            </a:r>
          </a:p>
          <a:p>
            <a:pPr marL="285750" indent="-285750">
              <a:buFont typeface="Arial" panose="020B0604020202020204" pitchFamily="34" charset="0"/>
              <a:buChar char="•"/>
            </a:pPr>
            <a:r>
              <a:rPr lang="en-US" sz="2800" dirty="0" smtClean="0"/>
              <a:t>Using </a:t>
            </a:r>
            <a:r>
              <a:rPr lang="en-US" sz="2800" dirty="0"/>
              <a:t>knowledge of  key table facts </a:t>
            </a:r>
            <a:r>
              <a:rPr lang="en-US" sz="2800" dirty="0" smtClean="0"/>
              <a:t>(e.g. </a:t>
            </a:r>
            <a:r>
              <a:rPr lang="en-US" sz="2800" dirty="0"/>
              <a:t>doubling, compensating)</a:t>
            </a:r>
          </a:p>
          <a:p>
            <a:pPr marL="285750" indent="-285750">
              <a:buFont typeface="Arial" panose="020B0604020202020204" pitchFamily="34" charset="0"/>
              <a:buChar char="•"/>
            </a:pPr>
            <a:r>
              <a:rPr lang="en-US" sz="2800" dirty="0"/>
              <a:t>Multiplication </a:t>
            </a:r>
            <a:r>
              <a:rPr lang="en-US" sz="2800" dirty="0" smtClean="0"/>
              <a:t>games </a:t>
            </a:r>
            <a:r>
              <a:rPr lang="en-US" sz="2800" dirty="0" err="1" smtClean="0"/>
              <a:t>e.g</a:t>
            </a:r>
            <a:r>
              <a:rPr lang="en-US" sz="2800" dirty="0" smtClean="0"/>
              <a:t> hit the button</a:t>
            </a:r>
            <a:endParaRPr lang="en-US" sz="2800" dirty="0"/>
          </a:p>
          <a:p>
            <a:pPr marL="285750" indent="-285750">
              <a:buFont typeface="Arial" panose="020B0604020202020204" pitchFamily="34" charset="0"/>
              <a:buChar char="•"/>
            </a:pPr>
            <a:r>
              <a:rPr lang="en-US" sz="2800" dirty="0"/>
              <a:t>Identifying patterns using numicon.</a:t>
            </a:r>
          </a:p>
          <a:p>
            <a:pPr marL="285750" indent="-285750">
              <a:buFont typeface="Arial" panose="020B0604020202020204" pitchFamily="34" charset="0"/>
              <a:buChar char="•"/>
            </a:pPr>
            <a:r>
              <a:rPr lang="en-US" sz="2800" dirty="0"/>
              <a:t>Daily recall tasks.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122" y="201511"/>
            <a:ext cx="1366659" cy="1827267"/>
          </a:xfrm>
          <a:prstGeom prst="rect">
            <a:avLst/>
          </a:prstGeom>
        </p:spPr>
      </p:pic>
    </p:spTree>
    <p:extLst>
      <p:ext uri="{BB962C8B-B14F-4D97-AF65-F5344CB8AC3E}">
        <p14:creationId xmlns:p14="http://schemas.microsoft.com/office/powerpoint/2010/main" val="414959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0" y="1869743"/>
            <a:ext cx="8397458" cy="3843935"/>
          </a:xfrm>
        </p:spPr>
        <p:txBody>
          <a:bodyPr>
            <a:normAutofit fontScale="90000"/>
          </a:bodyPr>
          <a:lstStyle/>
          <a:p>
            <a:pPr fontAlgn="base"/>
            <a:r>
              <a:rPr lang="en-US" cap="none" dirty="0" smtClean="0"/>
              <a:t>BASELINE TEST</a:t>
            </a:r>
            <a:br>
              <a:rPr lang="en-US" cap="none" dirty="0" smtClean="0"/>
            </a:br>
            <a:r>
              <a:rPr lang="en-US" cap="none" dirty="0" smtClean="0">
                <a:hlinkClick r:id="rId2"/>
              </a:rPr>
              <a:t>https://www.timestables.co.uk/multiplication-tables-check/ </a:t>
            </a:r>
            <a:r>
              <a:rPr lang="en-US" cap="none" dirty="0" smtClean="0"/>
              <a:t/>
            </a:r>
            <a:br>
              <a:rPr lang="en-US" cap="none" dirty="0" smtClean="0"/>
            </a:br>
            <a:r>
              <a:rPr lang="en-US" cap="none" dirty="0" smtClean="0"/>
              <a:t/>
            </a:r>
            <a:br>
              <a:rPr lang="en-US" cap="none" dirty="0" smtClean="0"/>
            </a:br>
            <a:r>
              <a:rPr lang="en-US" sz="2700" cap="none" dirty="0" smtClean="0"/>
              <a:t>-In school test</a:t>
            </a:r>
            <a:br>
              <a:rPr lang="en-US" sz="2700" cap="none" dirty="0" smtClean="0"/>
            </a:br>
            <a:r>
              <a:rPr lang="en-US" sz="2700" cap="none" dirty="0" smtClean="0"/>
              <a:t>- Your child can also use this online tool to practise at home</a:t>
            </a:r>
            <a:br>
              <a:rPr lang="en-US" sz="2700"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287623" y="1197424"/>
            <a:ext cx="11091577" cy="83455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sz="2800" cap="none" dirty="0" smtClean="0">
                <a:solidFill>
                  <a:srgbClr val="FF0000"/>
                </a:solidFill>
              </a:rPr>
              <a:t>What else is the school doing to prepare pupils for the MTC?</a:t>
            </a:r>
            <a:endParaRPr lang="en-GB" sz="2800" cap="none" dirty="0">
              <a:solidFill>
                <a:srgbClr val="FF0000"/>
              </a:solidFill>
            </a:endParaRPr>
          </a:p>
        </p:txBody>
      </p:sp>
      <p:pic>
        <p:nvPicPr>
          <p:cNvPr id="1026" name="Picture 2"/>
          <p:cNvPicPr>
            <a:picLocks noChangeAspect="1" noChangeArrowheads="1"/>
          </p:cNvPicPr>
          <p:nvPr/>
        </p:nvPicPr>
        <p:blipFill>
          <a:blip r:embed="rId3"/>
          <a:srcRect l="17412" t="15672" r="32974" b="17537"/>
          <a:stretch>
            <a:fillRect/>
          </a:stretch>
        </p:blipFill>
        <p:spPr bwMode="auto">
          <a:xfrm>
            <a:off x="8839822" y="2183641"/>
            <a:ext cx="3047377" cy="2306471"/>
          </a:xfrm>
          <a:prstGeom prst="rect">
            <a:avLst/>
          </a:prstGeom>
          <a:noFill/>
          <a:ln w="9525">
            <a:noFill/>
            <a:miter lim="800000"/>
            <a:headEnd/>
            <a:tailEnd/>
          </a:ln>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86795" y="132131"/>
            <a:ext cx="1366659" cy="1827267"/>
          </a:xfrm>
          <a:prstGeom prst="rect">
            <a:avLst/>
          </a:prstGeom>
        </p:spPr>
      </p:pic>
    </p:spTree>
    <p:extLst>
      <p:ext uri="{BB962C8B-B14F-4D97-AF65-F5344CB8AC3E}">
        <p14:creationId xmlns:p14="http://schemas.microsoft.com/office/powerpoint/2010/main" val="26595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fontScale="90000"/>
          </a:bodyPr>
          <a:lstStyle/>
          <a:p>
            <a:pPr fontAlgn="base"/>
            <a:r>
              <a:rPr lang="en-US" sz="9800" b="1" cap="none" dirty="0" err="1" smtClean="0">
                <a:hlinkClick r:id="rId2"/>
              </a:rPr>
              <a:t>Practise</a:t>
            </a:r>
            <a:r>
              <a:rPr lang="en-US" sz="9800" b="1" cap="none" dirty="0" smtClean="0">
                <a:hlinkClick r:id="rId2"/>
              </a:rPr>
              <a:t/>
            </a:r>
            <a:br>
              <a:rPr lang="en-US" sz="9800" b="1" cap="none" dirty="0" smtClean="0">
                <a:hlinkClick r:id="rId2"/>
              </a:rPr>
            </a:br>
            <a:r>
              <a:rPr lang="en-US" sz="2000" cap="none" dirty="0" smtClean="0">
                <a:hlinkClick r:id="rId2"/>
              </a:rPr>
              <a:t>-Play games</a:t>
            </a:r>
            <a:r>
              <a:rPr lang="en-US" sz="2000" cap="none" dirty="0">
                <a:hlinkClick r:id="rId2"/>
              </a:rPr>
              <a:t/>
            </a:r>
            <a:br>
              <a:rPr lang="en-US" sz="2000" cap="none" dirty="0">
                <a:hlinkClick r:id="rId2"/>
              </a:rPr>
            </a:br>
            <a:r>
              <a:rPr lang="en-US" sz="2000" cap="none" dirty="0" smtClean="0">
                <a:hlinkClick r:id="rId2"/>
              </a:rPr>
              <a:t>-chant the times tables</a:t>
            </a:r>
            <a:br>
              <a:rPr lang="en-US" sz="2000" cap="none" dirty="0" smtClean="0">
                <a:hlinkClick r:id="rId2"/>
              </a:rPr>
            </a:br>
            <a:r>
              <a:rPr lang="en-US" sz="2000" cap="none" dirty="0" smtClean="0">
                <a:hlinkClick r:id="rId2"/>
              </a:rPr>
              <a:t>practice online games</a:t>
            </a:r>
            <a:br>
              <a:rPr lang="en-US" sz="2000" cap="none" dirty="0" smtClean="0">
                <a:hlinkClick r:id="rId2"/>
              </a:rPr>
            </a:br>
            <a:r>
              <a:rPr lang="en-US" sz="9800" b="1" cap="none" dirty="0" smtClean="0">
                <a:hlinkClick r:id="rId2"/>
              </a:rPr>
              <a:t> </a:t>
            </a:r>
            <a:r>
              <a:rPr lang="en-US" sz="9800" b="1" cap="none" dirty="0" smtClean="0"/>
              <a:t/>
            </a:r>
            <a:br>
              <a:rPr lang="en-US" sz="9800" b="1" cap="none" dirty="0" smtClean="0"/>
            </a:br>
            <a:r>
              <a:rPr lang="en-US" cap="none" dirty="0" smtClean="0"/>
              <a:t/>
            </a:r>
            <a:br>
              <a:rPr lang="en-US" cap="none" dirty="0" smtClean="0"/>
            </a:br>
            <a:r>
              <a:rPr lang="en-US" cap="none" dirty="0" smtClean="0"/>
              <a:t/>
            </a:r>
            <a:br>
              <a:rPr lang="en-US"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287623" y="1197424"/>
            <a:ext cx="11904377" cy="83455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sz="2800" cap="none" dirty="0" smtClean="0">
                <a:solidFill>
                  <a:srgbClr val="FF0000"/>
                </a:solidFill>
              </a:rPr>
              <a:t>What can you do at home to support your child?</a:t>
            </a:r>
            <a:endParaRPr lang="en-GB" sz="2800" cap="none" dirty="0">
              <a:solidFill>
                <a:srgbClr val="FF0000"/>
              </a:solidFill>
            </a:endParaRPr>
          </a:p>
        </p:txBody>
      </p:sp>
      <p:pic>
        <p:nvPicPr>
          <p:cNvPr id="8" name="Picture 2"/>
          <p:cNvPicPr>
            <a:picLocks noChangeAspect="1" noChangeArrowheads="1"/>
          </p:cNvPicPr>
          <p:nvPr/>
        </p:nvPicPr>
        <p:blipFill>
          <a:blip r:embed="rId3"/>
          <a:srcRect l="17412" t="15672" r="32974" b="17537"/>
          <a:stretch>
            <a:fillRect/>
          </a:stretch>
        </p:blipFill>
        <p:spPr bwMode="auto">
          <a:xfrm>
            <a:off x="8194609" y="2292134"/>
            <a:ext cx="3047377" cy="2306471"/>
          </a:xfrm>
          <a:prstGeom prst="rect">
            <a:avLst/>
          </a:prstGeom>
          <a:noFill/>
          <a:ln w="9525">
            <a:noFill/>
            <a:miter lim="800000"/>
            <a:headEnd/>
            <a:tailEnd/>
          </a:ln>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58657" y="116135"/>
            <a:ext cx="1366659" cy="1827267"/>
          </a:xfrm>
          <a:prstGeom prst="rect">
            <a:avLst/>
          </a:prstGeom>
        </p:spPr>
      </p:pic>
    </p:spTree>
    <p:extLst>
      <p:ext uri="{BB962C8B-B14F-4D97-AF65-F5344CB8AC3E}">
        <p14:creationId xmlns:p14="http://schemas.microsoft.com/office/powerpoint/2010/main" val="265956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a:bodyPr>
          <a:lstStyle/>
          <a:p>
            <a:pPr fontAlgn="base"/>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163773" y="1292958"/>
            <a:ext cx="11904377" cy="42070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Useful Websites</a:t>
            </a:r>
          </a:p>
          <a:p>
            <a:endParaRPr lang="en-GB" sz="1900" cap="none" dirty="0" smtClean="0">
              <a:solidFill>
                <a:srgbClr val="FF0000"/>
              </a:solidFill>
            </a:endParaRPr>
          </a:p>
          <a:p>
            <a:pPr>
              <a:buFont typeface="Arial" charset="0"/>
              <a:buChar char="•"/>
              <a:defRPr/>
            </a:pPr>
            <a:r>
              <a:rPr lang="en-GB" sz="2000" dirty="0" smtClean="0"/>
              <a:t>Maths Games </a:t>
            </a:r>
            <a:r>
              <a:rPr lang="en-GB" sz="2000" dirty="0" smtClean="0">
                <a:hlinkClick r:id="rId2"/>
              </a:rPr>
              <a:t>http://www.maths-games.org/times-tables-games.html</a:t>
            </a:r>
            <a:endParaRPr lang="en-GB" sz="2000" dirty="0" smtClean="0"/>
          </a:p>
          <a:p>
            <a:pPr>
              <a:defRPr/>
            </a:pPr>
            <a:r>
              <a:rPr lang="en-GB" sz="2000" dirty="0" smtClean="0"/>
              <a:t> </a:t>
            </a:r>
          </a:p>
          <a:p>
            <a:pPr>
              <a:buFont typeface="Arial" charset="0"/>
              <a:buChar char="•"/>
              <a:defRPr/>
            </a:pPr>
            <a:r>
              <a:rPr lang="en-GB" sz="2000" dirty="0" smtClean="0"/>
              <a:t>Cool Maths </a:t>
            </a:r>
            <a:r>
              <a:rPr lang="en-GB" sz="2000" dirty="0" smtClean="0">
                <a:hlinkClick r:id="rId3"/>
              </a:rPr>
              <a:t>https://www.coolmathgames.com/</a:t>
            </a:r>
            <a:r>
              <a:rPr lang="en-GB" sz="2000" dirty="0" smtClean="0"/>
              <a:t> </a:t>
            </a:r>
          </a:p>
          <a:p>
            <a:pPr>
              <a:defRPr/>
            </a:pPr>
            <a:endParaRPr lang="en-GB" sz="2000" dirty="0" smtClean="0"/>
          </a:p>
          <a:p>
            <a:pPr>
              <a:buFont typeface="Arial" charset="0"/>
              <a:buChar char="•"/>
              <a:defRPr/>
            </a:pPr>
            <a:r>
              <a:rPr lang="en-GB" sz="2000" dirty="0" smtClean="0"/>
              <a:t>Ixl </a:t>
            </a:r>
            <a:r>
              <a:rPr lang="en-GB" sz="2000" dirty="0" smtClean="0">
                <a:hlinkClick r:id="rId4"/>
              </a:rPr>
              <a:t>https://uk.ixl.com/</a:t>
            </a:r>
            <a:r>
              <a:rPr lang="en-GB" sz="2000" dirty="0" smtClean="0"/>
              <a:t> </a:t>
            </a:r>
          </a:p>
          <a:p>
            <a:pPr>
              <a:defRPr/>
            </a:pPr>
            <a:endParaRPr lang="en-GB" sz="2000" dirty="0" smtClean="0"/>
          </a:p>
          <a:p>
            <a:pPr>
              <a:defRPr/>
            </a:pPr>
            <a:r>
              <a:rPr lang="en-GB" sz="2000" dirty="0" smtClean="0"/>
              <a:t>Education city- </a:t>
            </a:r>
            <a:r>
              <a:rPr lang="en-GB" sz="2000" dirty="0">
                <a:hlinkClick r:id="rId5"/>
              </a:rPr>
              <a:t>https://www.educationcity.com</a:t>
            </a:r>
            <a:r>
              <a:rPr lang="en-GB" sz="2000" dirty="0" smtClean="0">
                <a:hlinkClick r:id="rId5"/>
              </a:rPr>
              <a:t>/</a:t>
            </a:r>
            <a:endParaRPr lang="en-GB" sz="2000" dirty="0" smtClean="0"/>
          </a:p>
          <a:p>
            <a:pPr>
              <a:defRPr/>
            </a:pPr>
            <a:endParaRPr lang="en-GB" sz="2000" dirty="0" smtClean="0"/>
          </a:p>
          <a:p>
            <a:pPr>
              <a:buFont typeface="Arial" charset="0"/>
              <a:buChar char="•"/>
              <a:defRPr/>
            </a:pPr>
            <a:r>
              <a:rPr lang="en-GB" sz="2000" dirty="0" smtClean="0"/>
              <a:t>Topmarks </a:t>
            </a:r>
            <a:r>
              <a:rPr lang="en-GB" sz="2000" dirty="0" smtClean="0">
                <a:hlinkClick r:id="rId6"/>
              </a:rPr>
              <a:t>https://www.topmarks.co.uk/</a:t>
            </a:r>
            <a:r>
              <a:rPr lang="en-GB" sz="2000" dirty="0" smtClean="0"/>
              <a:t> </a:t>
            </a:r>
          </a:p>
          <a:p>
            <a:pPr>
              <a:buFont typeface="Arial" charset="0"/>
              <a:buChar char="•"/>
              <a:defRPr/>
            </a:pPr>
            <a:endParaRPr lang="en-GB" sz="2000" dirty="0" smtClean="0"/>
          </a:p>
          <a:p>
            <a:pPr>
              <a:buFont typeface="Arial" charset="0"/>
              <a:buChar char="•"/>
              <a:defRPr/>
            </a:pPr>
            <a:r>
              <a:rPr lang="en-GB" sz="2000" dirty="0" smtClean="0">
                <a:hlinkClick r:id="rId7"/>
              </a:rPr>
              <a:t>DfE Video - https://youtu.be/GhAJMJUsAac</a:t>
            </a:r>
            <a:endParaRPr lang="en-GB" sz="2000" dirty="0" smtClean="0"/>
          </a:p>
          <a:p>
            <a:pPr>
              <a:buFont typeface="Arial" charset="0"/>
              <a:buChar char="•"/>
              <a:defRPr/>
            </a:pPr>
            <a:endParaRPr lang="en-GB" sz="2000" dirty="0" smtClean="0"/>
          </a:p>
          <a:p>
            <a:endParaRPr lang="en-GB" sz="1900" dirty="0"/>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74359" y="201512"/>
            <a:ext cx="1366659" cy="1827267"/>
          </a:xfrm>
          <a:prstGeom prst="rect">
            <a:avLst/>
          </a:prstGeom>
        </p:spPr>
      </p:pic>
    </p:spTree>
    <p:extLst>
      <p:ext uri="{BB962C8B-B14F-4D97-AF65-F5344CB8AC3E}">
        <p14:creationId xmlns:p14="http://schemas.microsoft.com/office/powerpoint/2010/main" val="265956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a:bodyPr>
          <a:lstStyle/>
          <a:p>
            <a:pPr fontAlgn="base"/>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287623" y="364910"/>
            <a:ext cx="11904377" cy="42070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endParaRPr lang="en-GB" sz="13800" cap="none" dirty="0" smtClean="0">
              <a:solidFill>
                <a:srgbClr val="FF0000"/>
              </a:solidFill>
            </a:endParaRPr>
          </a:p>
          <a:p>
            <a:pPr algn="ctr"/>
            <a:r>
              <a:rPr lang="en-GB" sz="13800" cap="none" dirty="0" smtClean="0">
                <a:solidFill>
                  <a:srgbClr val="FF0000"/>
                </a:solidFill>
              </a:rPr>
              <a:t>Questions?</a:t>
            </a:r>
            <a:endParaRPr lang="en-GB" sz="8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6650" y="283211"/>
            <a:ext cx="1366659" cy="1827267"/>
          </a:xfrm>
          <a:prstGeom prst="rect">
            <a:avLst/>
          </a:prstGeom>
        </p:spPr>
      </p:pic>
    </p:spTree>
    <p:extLst>
      <p:ext uri="{BB962C8B-B14F-4D97-AF65-F5344CB8AC3E}">
        <p14:creationId xmlns:p14="http://schemas.microsoft.com/office/powerpoint/2010/main" val="265956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92791" y="1236331"/>
            <a:ext cx="10515600" cy="779462"/>
          </a:xfrm>
        </p:spPr>
        <p:txBody>
          <a:bodyPr/>
          <a:lstStyle/>
          <a:p>
            <a:pPr algn="ctr" eaLnBrk="1" hangingPunct="1"/>
            <a:r>
              <a:rPr lang="en-GB" altLang="en-US" dirty="0" smtClean="0">
                <a:solidFill>
                  <a:srgbClr val="FF0000"/>
                </a:solidFill>
              </a:rPr>
              <a:t>Aims of this workshop</a:t>
            </a:r>
          </a:p>
        </p:txBody>
      </p:sp>
      <p:sp>
        <p:nvSpPr>
          <p:cNvPr id="5123" name="Content Placeholder 2"/>
          <p:cNvSpPr>
            <a:spLocks noGrp="1"/>
          </p:cNvSpPr>
          <p:nvPr>
            <p:ph idx="1"/>
          </p:nvPr>
        </p:nvSpPr>
        <p:spPr>
          <a:xfrm>
            <a:off x="313899" y="1944356"/>
            <a:ext cx="11682483" cy="5187950"/>
          </a:xfrm>
        </p:spPr>
        <p:txBody>
          <a:bodyPr>
            <a:noAutofit/>
          </a:bodyPr>
          <a:lstStyle/>
          <a:p>
            <a:r>
              <a:rPr lang="en-GB" altLang="en-US" sz="2300" dirty="0" smtClean="0"/>
              <a:t>To achieve a stronger understanding of what the Multiplication Tables Check (MTC) is and what the expectations are </a:t>
            </a:r>
          </a:p>
          <a:p>
            <a:r>
              <a:rPr lang="en-GB" altLang="en-US" sz="2300" dirty="0" smtClean="0"/>
              <a:t>To understand how , when  and why the Multiplication Tables Check (MTC) will be administered</a:t>
            </a:r>
          </a:p>
          <a:p>
            <a:pPr eaLnBrk="1" hangingPunct="1"/>
            <a:r>
              <a:rPr lang="en-GB" altLang="en-US" sz="2300" dirty="0" smtClean="0"/>
              <a:t>To achieve a stronger understanding of how times tables is taught in Year 4</a:t>
            </a:r>
          </a:p>
          <a:p>
            <a:pPr eaLnBrk="1" hangingPunct="1"/>
            <a:r>
              <a:rPr lang="en-GB" altLang="en-US" sz="2300" dirty="0" smtClean="0"/>
              <a:t>To be provide you with a range of strategies and websites you can use with your child at home</a:t>
            </a:r>
          </a:p>
        </p:txBody>
      </p:sp>
      <p:sp>
        <p:nvSpPr>
          <p:cNvPr id="4" name="Footer Placeholder 3"/>
          <p:cNvSpPr>
            <a:spLocks noGrp="1"/>
          </p:cNvSpPr>
          <p:nvPr>
            <p:ph type="ftr" sz="quarter" idx="11"/>
          </p:nvPr>
        </p:nvSpPr>
        <p:spPr/>
        <p:txBody>
          <a:bodyPr/>
          <a:lstStyle/>
          <a:p>
            <a:pPr>
              <a:defRPr/>
            </a:pP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59" y="186482"/>
            <a:ext cx="1366659" cy="182726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3144723"/>
            <a:ext cx="11864454" cy="3375596"/>
          </a:xfrm>
        </p:spPr>
        <p:txBody>
          <a:bodyPr>
            <a:normAutofit/>
          </a:bodyPr>
          <a:lstStyle/>
          <a:p>
            <a:r>
              <a:rPr lang="en-GB" cap="none" dirty="0"/>
              <a:t>P</a:t>
            </a:r>
            <a:r>
              <a:rPr lang="en-GB" cap="none" dirty="0" smtClean="0"/>
              <a:t>rimary-school children were expected to know all their times tables up to 12x12 by the time they reached Year 6 and they were not formally tested on them other than through multiplication questions in the Year 6 Maths SATS examinations.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412590" y="2079257"/>
            <a:ext cx="11694366" cy="834558"/>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dirty="0" smtClean="0">
                <a:solidFill>
                  <a:srgbClr val="FF0000"/>
                </a:solidFill>
              </a:rPr>
              <a:t>W</a:t>
            </a:r>
            <a:r>
              <a:rPr lang="en-GB" cap="none" dirty="0" smtClean="0">
                <a:solidFill>
                  <a:srgbClr val="FF0000"/>
                </a:solidFill>
              </a:rPr>
              <a:t>hat were the times tables expectations prior to the introduction of the M</a:t>
            </a:r>
            <a:r>
              <a:rPr lang="en-GB" altLang="en-US" cap="none" dirty="0" smtClean="0">
                <a:solidFill>
                  <a:srgbClr val="FF0000"/>
                </a:solidFill>
              </a:rPr>
              <a:t>ultiplication Tables Check </a:t>
            </a:r>
            <a:r>
              <a:rPr lang="en-GB" altLang="en-US" dirty="0" smtClean="0">
                <a:solidFill>
                  <a:srgbClr val="FF0000"/>
                </a:solidFill>
              </a:rPr>
              <a:t>(MTC)?</a:t>
            </a:r>
            <a:endParaRPr lang="en-GB"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5123" y="136536"/>
            <a:ext cx="1366659" cy="1827267"/>
          </a:xfrm>
          <a:prstGeom prst="rect">
            <a:avLst/>
          </a:prstGeom>
        </p:spPr>
      </p:pic>
    </p:spTree>
    <p:extLst>
      <p:ext uri="{BB962C8B-B14F-4D97-AF65-F5344CB8AC3E}">
        <p14:creationId xmlns:p14="http://schemas.microsoft.com/office/powerpoint/2010/main" val="2380372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2097017"/>
            <a:ext cx="11864454" cy="3375596"/>
          </a:xfrm>
        </p:spPr>
        <p:txBody>
          <a:bodyPr>
            <a:normAutofit/>
          </a:bodyPr>
          <a:lstStyle/>
          <a:p>
            <a:r>
              <a:rPr lang="en-GB" cap="none" dirty="0" smtClean="0"/>
              <a:t>Under the current </a:t>
            </a:r>
            <a:r>
              <a:rPr lang="en-GB" cap="none" dirty="0" smtClean="0">
                <a:hlinkClick r:id="rId2"/>
              </a:rPr>
              <a:t>National Curriculum</a:t>
            </a:r>
            <a:r>
              <a:rPr lang="en-GB" cap="none" dirty="0" smtClean="0"/>
              <a:t>,  children are supposed to know their times tables by the end of </a:t>
            </a:r>
            <a:r>
              <a:rPr lang="en-GB" cap="none" dirty="0" smtClean="0">
                <a:hlinkClick r:id="rId3"/>
              </a:rPr>
              <a:t>Year 4</a:t>
            </a:r>
            <a:r>
              <a:rPr lang="en-GB" cap="none" dirty="0" smtClean="0"/>
              <a:t>, and in preparation for the MTC test. </a:t>
            </a:r>
            <a:br>
              <a:rPr lang="en-GB" cap="none" dirty="0" smtClean="0"/>
            </a:br>
            <a:r>
              <a:rPr lang="en-GB" cap="none" dirty="0" smtClean="0"/>
              <a:t/>
            </a:r>
            <a:br>
              <a:rPr lang="en-GB" cap="none" dirty="0" smtClean="0"/>
            </a:br>
            <a:endParaRPr lang="en-GB" cap="none" dirty="0"/>
          </a:p>
        </p:txBody>
      </p:sp>
      <p:sp>
        <p:nvSpPr>
          <p:cNvPr id="3" name="Title 1"/>
          <p:cNvSpPr txBox="1">
            <a:spLocks/>
          </p:cNvSpPr>
          <p:nvPr/>
        </p:nvSpPr>
        <p:spPr>
          <a:xfrm>
            <a:off x="0" y="941458"/>
            <a:ext cx="11694366" cy="834558"/>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cap="none" dirty="0" smtClean="0">
                <a:solidFill>
                  <a:srgbClr val="FF0000"/>
                </a:solidFill>
              </a:rPr>
              <a:t>What are the times tables expectations now that the               M</a:t>
            </a:r>
            <a:r>
              <a:rPr lang="en-GB" altLang="en-US" cap="none" dirty="0" smtClean="0">
                <a:solidFill>
                  <a:srgbClr val="FF0000"/>
                </a:solidFill>
              </a:rPr>
              <a:t>ultiplication Tables Check </a:t>
            </a:r>
            <a:r>
              <a:rPr lang="en-GB" altLang="en-US" dirty="0" smtClean="0">
                <a:solidFill>
                  <a:srgbClr val="FF0000"/>
                </a:solidFill>
              </a:rPr>
              <a:t>(MTC)</a:t>
            </a:r>
            <a:r>
              <a:rPr lang="en-GB" cap="none" dirty="0" smtClean="0">
                <a:solidFill>
                  <a:srgbClr val="FF0000"/>
                </a:solidFill>
              </a:rPr>
              <a:t> has been introduced?</a:t>
            </a:r>
            <a:endParaRPr lang="en-GB" cap="none" dirty="0">
              <a:solidFill>
                <a:srgbClr val="FF0000"/>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5886" y="269750"/>
            <a:ext cx="1366659" cy="1827267"/>
          </a:xfrm>
          <a:prstGeom prst="rect">
            <a:avLst/>
          </a:prstGeom>
        </p:spPr>
      </p:pic>
    </p:spTree>
    <p:extLst>
      <p:ext uri="{BB962C8B-B14F-4D97-AF65-F5344CB8AC3E}">
        <p14:creationId xmlns:p14="http://schemas.microsoft.com/office/powerpoint/2010/main" val="2380372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8" y="1990019"/>
            <a:ext cx="11523305" cy="4168698"/>
          </a:xfrm>
        </p:spPr>
        <p:txBody>
          <a:bodyPr>
            <a:normAutofit/>
          </a:bodyPr>
          <a:lstStyle/>
          <a:p>
            <a:r>
              <a:rPr lang="en-GB" cap="none" dirty="0"/>
              <a:t>T</a:t>
            </a:r>
            <a:r>
              <a:rPr lang="en-GB" cap="none" dirty="0" smtClean="0"/>
              <a:t>he </a:t>
            </a:r>
            <a:r>
              <a:rPr lang="en-GB" b="1" cap="none" dirty="0"/>
              <a:t>M</a:t>
            </a:r>
            <a:r>
              <a:rPr lang="en-GB" b="1" cap="none" dirty="0" smtClean="0"/>
              <a:t>ultiplication Tables </a:t>
            </a:r>
            <a:r>
              <a:rPr lang="en-GB" b="1" cap="none" dirty="0"/>
              <a:t>C</a:t>
            </a:r>
            <a:r>
              <a:rPr lang="en-GB" b="1" cap="none" dirty="0" smtClean="0"/>
              <a:t>heck (MTC)</a:t>
            </a:r>
            <a:r>
              <a:rPr lang="en-GB" cap="none" dirty="0" smtClean="0"/>
              <a:t> was officially announced by the Department for Education (DfE) in </a:t>
            </a:r>
            <a:r>
              <a:rPr lang="en-GB" cap="none" dirty="0"/>
              <a:t>S</a:t>
            </a:r>
            <a:r>
              <a:rPr lang="en-GB" cap="none" dirty="0" smtClean="0"/>
              <a:t>eptember 2017. </a:t>
            </a:r>
            <a:br>
              <a:rPr lang="en-GB" cap="none" dirty="0" smtClean="0"/>
            </a:br>
            <a:r>
              <a:rPr lang="en-GB" cap="none" dirty="0"/>
              <a:t/>
            </a:r>
            <a:br>
              <a:rPr lang="en-GB" cap="none" dirty="0"/>
            </a:br>
            <a:r>
              <a:rPr lang="en-GB" cap="none" dirty="0" smtClean="0"/>
              <a:t>It was administered as a voluntary pilot check for children in </a:t>
            </a:r>
            <a:r>
              <a:rPr lang="en-GB" cap="none" dirty="0">
                <a:solidFill>
                  <a:srgbClr val="FF0000"/>
                </a:solidFill>
              </a:rPr>
              <a:t>Y</a:t>
            </a:r>
            <a:r>
              <a:rPr lang="en-GB" cap="none" dirty="0" smtClean="0">
                <a:solidFill>
                  <a:srgbClr val="FF0000"/>
                </a:solidFill>
                <a:hlinkClick r:id="rId2"/>
              </a:rPr>
              <a:t>ear 4</a:t>
            </a:r>
            <a:r>
              <a:rPr lang="en-GB" cap="none" dirty="0" smtClean="0">
                <a:solidFill>
                  <a:srgbClr val="FF0000"/>
                </a:solidFill>
              </a:rPr>
              <a:t>, </a:t>
            </a:r>
            <a:r>
              <a:rPr lang="en-GB" cap="none" dirty="0" smtClean="0"/>
              <a:t>in the 2019-2020 academic year- which </a:t>
            </a:r>
            <a:r>
              <a:rPr lang="en-GB" cap="none" dirty="0" err="1" smtClean="0"/>
              <a:t>Pondhu</a:t>
            </a:r>
            <a:r>
              <a:rPr lang="en-GB" cap="none" smtClean="0"/>
              <a:t> Primary </a:t>
            </a:r>
            <a:r>
              <a:rPr lang="en-GB" cap="none" dirty="0" smtClean="0"/>
              <a:t>School took part in.</a:t>
            </a:r>
            <a:br>
              <a:rPr lang="en-GB" cap="none" dirty="0" smtClean="0"/>
            </a:br>
            <a:r>
              <a:rPr lang="en-GB" cap="none" dirty="0"/>
              <a:t/>
            </a:r>
            <a:br>
              <a:rPr lang="en-GB" cap="none" dirty="0"/>
            </a:br>
            <a:endParaRPr lang="en-GB" cap="none" dirty="0"/>
          </a:p>
        </p:txBody>
      </p:sp>
      <p:sp>
        <p:nvSpPr>
          <p:cNvPr id="3" name="Title 1"/>
          <p:cNvSpPr txBox="1">
            <a:spLocks/>
          </p:cNvSpPr>
          <p:nvPr/>
        </p:nvSpPr>
        <p:spPr>
          <a:xfrm>
            <a:off x="261258" y="900752"/>
            <a:ext cx="12114244" cy="428539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cap="none" dirty="0">
                <a:solidFill>
                  <a:srgbClr val="FF0000"/>
                </a:solidFill>
              </a:rPr>
              <a:t>What is the Times Tables Check/ The Multiplication </a:t>
            </a:r>
            <a:r>
              <a:rPr lang="en-GB" cap="none" dirty="0" smtClean="0">
                <a:solidFill>
                  <a:srgbClr val="FF0000"/>
                </a:solidFill>
              </a:rPr>
              <a:t>                          Tables Check (MTC)?</a:t>
            </a:r>
            <a:endParaRPr lang="en-GB" cap="none" dirty="0">
              <a:solidFill>
                <a:srgbClr val="FF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7559" y="186482"/>
            <a:ext cx="1366659" cy="1827267"/>
          </a:xfrm>
          <a:prstGeom prst="rect">
            <a:avLst/>
          </a:prstGeom>
        </p:spPr>
      </p:pic>
    </p:spTree>
    <p:extLst>
      <p:ext uri="{BB962C8B-B14F-4D97-AF65-F5344CB8AC3E}">
        <p14:creationId xmlns:p14="http://schemas.microsoft.com/office/powerpoint/2010/main" val="163105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61258" y="900752"/>
            <a:ext cx="12114244" cy="428539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cap="none" dirty="0">
                <a:solidFill>
                  <a:srgbClr val="FF0000"/>
                </a:solidFill>
              </a:rPr>
              <a:t>What </a:t>
            </a:r>
            <a:r>
              <a:rPr lang="en-GB" cap="none" dirty="0" smtClean="0">
                <a:solidFill>
                  <a:srgbClr val="FF0000"/>
                </a:solidFill>
              </a:rPr>
              <a:t>was the purpose of doing a pilot </a:t>
            </a:r>
            <a:r>
              <a:rPr lang="en-GB" cap="none" dirty="0">
                <a:solidFill>
                  <a:srgbClr val="FF0000"/>
                </a:solidFill>
              </a:rPr>
              <a:t>?</a:t>
            </a:r>
            <a:endParaRPr lang="en-GB" cap="none" dirty="0" smtClean="0">
              <a:solidFill>
                <a:srgbClr val="FF0000"/>
              </a:solidFill>
            </a:endParaRPr>
          </a:p>
        </p:txBody>
      </p:sp>
      <p:sp>
        <p:nvSpPr>
          <p:cNvPr id="2" name="Title 1"/>
          <p:cNvSpPr>
            <a:spLocks noGrp="1"/>
          </p:cNvSpPr>
          <p:nvPr>
            <p:ph type="title"/>
          </p:nvPr>
        </p:nvSpPr>
        <p:spPr>
          <a:xfrm>
            <a:off x="261258" y="1990019"/>
            <a:ext cx="11523305" cy="4168698"/>
          </a:xfrm>
        </p:spPr>
        <p:txBody>
          <a:bodyPr>
            <a:normAutofit fontScale="90000"/>
          </a:bodyPr>
          <a:lstStyle/>
          <a:p>
            <a:pPr fontAlgn="base"/>
            <a:r>
              <a:rPr lang="en-US" cap="none" dirty="0" smtClean="0"/>
              <a:t>Schools will be able to use their results to provide additional support to pupils ahead of the 2019/2020 mandatory rollout of the MTC. </a:t>
            </a:r>
            <a:br>
              <a:rPr lang="en-US" cap="none" dirty="0" smtClean="0"/>
            </a:br>
            <a:r>
              <a:rPr lang="en-US" cap="none" dirty="0" smtClean="0"/>
              <a:t/>
            </a:r>
            <a:br>
              <a:rPr lang="en-US" cap="none" dirty="0" smtClean="0"/>
            </a:br>
            <a:r>
              <a:rPr lang="en-US" cap="none" dirty="0" smtClean="0"/>
              <a:t>The standards and testing agency will use the data to ensure that the system is operating as intended. </a:t>
            </a:r>
            <a:br>
              <a:rPr lang="en-US" cap="none" dirty="0" smtClean="0"/>
            </a:br>
            <a:r>
              <a:rPr lang="en-US" cap="none" dirty="0" smtClean="0"/>
              <a:t/>
            </a:r>
            <a:br>
              <a:rPr lang="en-US" cap="none" dirty="0" smtClean="0"/>
            </a:br>
            <a:r>
              <a:rPr lang="en-US" cap="none" dirty="0" smtClean="0"/>
              <a:t/>
            </a:r>
            <a:br>
              <a:rPr lang="en-US" cap="none" dirty="0" smtClean="0"/>
            </a:br>
            <a:r>
              <a:rPr lang="en-GB" cap="none" dirty="0" smtClean="0"/>
              <a:t/>
            </a:r>
            <a:br>
              <a:rPr lang="en-GB" cap="none" dirty="0" smtClean="0"/>
            </a:br>
            <a:r>
              <a:rPr lang="en-GB" cap="none" dirty="0"/>
              <a:t/>
            </a:r>
            <a:br>
              <a:rPr lang="en-GB" cap="none" dirty="0"/>
            </a:br>
            <a:endParaRPr lang="en-GB" cap="non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7904" y="162752"/>
            <a:ext cx="1366659" cy="1827267"/>
          </a:xfrm>
          <a:prstGeom prst="rect">
            <a:avLst/>
          </a:prstGeom>
        </p:spPr>
      </p:pic>
    </p:spTree>
    <p:extLst>
      <p:ext uri="{BB962C8B-B14F-4D97-AF65-F5344CB8AC3E}">
        <p14:creationId xmlns:p14="http://schemas.microsoft.com/office/powerpoint/2010/main" val="163105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832" y="2288086"/>
            <a:ext cx="11200731" cy="3061835"/>
          </a:xfrm>
        </p:spPr>
        <p:txBody>
          <a:bodyPr>
            <a:normAutofit/>
          </a:bodyPr>
          <a:lstStyle/>
          <a:p>
            <a:r>
              <a:rPr lang="en-US" sz="2800" cap="none" dirty="0" smtClean="0"/>
              <a:t>From the 2019/20 academic year onwards, all state-funded maintained schools and academies (including free schools) in England will be required to administer the MTC to Year 4 pupils.</a:t>
            </a:r>
            <a:endParaRPr lang="en-GB" sz="2800" cap="none" dirty="0"/>
          </a:p>
        </p:txBody>
      </p:sp>
      <p:sp>
        <p:nvSpPr>
          <p:cNvPr id="3" name="Title 1"/>
          <p:cNvSpPr txBox="1">
            <a:spLocks/>
          </p:cNvSpPr>
          <p:nvPr/>
        </p:nvSpPr>
        <p:spPr>
          <a:xfrm>
            <a:off x="991269" y="1218873"/>
            <a:ext cx="11200731" cy="148770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Do all pupils in the UK need to take the MTC? </a:t>
            </a:r>
            <a:endParaRPr lang="en-GB" cap="none"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2687" y="305239"/>
            <a:ext cx="1366659" cy="1827267"/>
          </a:xfrm>
          <a:prstGeom prst="rect">
            <a:avLst/>
          </a:prstGeom>
        </p:spPr>
      </p:pic>
    </p:spTree>
    <p:extLst>
      <p:ext uri="{BB962C8B-B14F-4D97-AF65-F5344CB8AC3E}">
        <p14:creationId xmlns:p14="http://schemas.microsoft.com/office/powerpoint/2010/main" val="29881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2" y="2288086"/>
            <a:ext cx="11484312" cy="3089131"/>
          </a:xfrm>
        </p:spPr>
        <p:txBody>
          <a:bodyPr>
            <a:normAutofit fontScale="90000"/>
          </a:bodyPr>
          <a:lstStyle/>
          <a:p>
            <a:r>
              <a:rPr lang="en-GB" cap="none" dirty="0" smtClean="0"/>
              <a:t>- All Year 4 children will have their multiplication skills formally tested in the Summer </a:t>
            </a:r>
            <a:r>
              <a:rPr lang="en-GB" cap="none" dirty="0"/>
              <a:t>T</a:t>
            </a:r>
            <a:r>
              <a:rPr lang="en-GB" cap="none" dirty="0" smtClean="0"/>
              <a:t>erm of  this academic year 2019-2020.</a:t>
            </a:r>
            <a:br>
              <a:rPr lang="en-GB" cap="none" dirty="0" smtClean="0"/>
            </a:br>
            <a:r>
              <a:rPr lang="en-GB" cap="none" dirty="0" smtClean="0"/>
              <a:t/>
            </a:r>
            <a:br>
              <a:rPr lang="en-GB" cap="none" dirty="0" smtClean="0"/>
            </a:br>
            <a:r>
              <a:rPr lang="en-GB" cap="none" dirty="0" smtClean="0"/>
              <a:t>- </a:t>
            </a:r>
            <a:r>
              <a:rPr lang="en-US" cap="none" dirty="0" smtClean="0"/>
              <a:t>Schools will have a 3 week window to administer the MTC. </a:t>
            </a:r>
            <a:br>
              <a:rPr lang="en-US" cap="none" dirty="0" smtClean="0"/>
            </a:br>
            <a:r>
              <a:rPr lang="en-US" cap="none" dirty="0" smtClean="0"/>
              <a:t/>
            </a:r>
            <a:br>
              <a:rPr lang="en-US" cap="none" dirty="0" smtClean="0"/>
            </a:br>
            <a:r>
              <a:rPr lang="en-US" cap="none" dirty="0" smtClean="0"/>
              <a:t>- Teachers will have the flexibility to administer the check to individual pupils,  small groups or a whole class at the same time.</a:t>
            </a:r>
            <a:endParaRPr lang="en-GB" cap="none" dirty="0"/>
          </a:p>
        </p:txBody>
      </p:sp>
      <p:sp>
        <p:nvSpPr>
          <p:cNvPr id="3" name="Title 1"/>
          <p:cNvSpPr txBox="1">
            <a:spLocks/>
          </p:cNvSpPr>
          <p:nvPr/>
        </p:nvSpPr>
        <p:spPr>
          <a:xfrm>
            <a:off x="657533" y="941369"/>
            <a:ext cx="11200731" cy="148770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smtClean="0">
                <a:solidFill>
                  <a:srgbClr val="FF0000"/>
                </a:solidFill>
              </a:rPr>
              <a:t>When will the Multiplication Tables Check be administered? </a:t>
            </a:r>
            <a:endParaRPr lang="en-GB" cap="none"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59" y="186482"/>
            <a:ext cx="1366659" cy="1827267"/>
          </a:xfrm>
          <a:prstGeom prst="rect">
            <a:avLst/>
          </a:prstGeom>
        </p:spPr>
      </p:pic>
    </p:spTree>
    <p:extLst>
      <p:ext uri="{BB962C8B-B14F-4D97-AF65-F5344CB8AC3E}">
        <p14:creationId xmlns:p14="http://schemas.microsoft.com/office/powerpoint/2010/main" val="29881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1856096"/>
            <a:ext cx="11868539" cy="3912173"/>
          </a:xfrm>
        </p:spPr>
        <p:txBody>
          <a:bodyPr>
            <a:normAutofit fontScale="90000"/>
          </a:bodyPr>
          <a:lstStyle/>
          <a:p>
            <a:pPr fontAlgn="base"/>
            <a:r>
              <a:rPr lang="en-US" sz="2600" cap="none" dirty="0" smtClean="0"/>
              <a:t>• School-level results and individual pupil results will be made available to schools.  This will allow schools to provide additional support to pupils who require it.</a:t>
            </a:r>
            <a:br>
              <a:rPr lang="en-US" sz="2600" cap="none" dirty="0" smtClean="0"/>
            </a:br>
            <a:r>
              <a:rPr lang="en-US" sz="2600" cap="none" dirty="0" smtClean="0"/>
              <a:t/>
            </a:r>
            <a:br>
              <a:rPr lang="en-US" sz="2600" cap="none" dirty="0" smtClean="0"/>
            </a:br>
            <a:r>
              <a:rPr lang="en-US" sz="2600" cap="none" dirty="0" smtClean="0"/>
              <a:t>• As is the case with the phonics check (KS1), school-level results will be available to selected users including Ofsted.</a:t>
            </a:r>
            <a:br>
              <a:rPr lang="en-US" sz="2600" cap="none" dirty="0" smtClean="0"/>
            </a:br>
            <a:r>
              <a:rPr lang="en-US" sz="2600" cap="none" dirty="0" smtClean="0"/>
              <a:t/>
            </a:r>
            <a:br>
              <a:rPr lang="en-US" sz="2600" cap="none" dirty="0" smtClean="0"/>
            </a:br>
            <a:r>
              <a:rPr lang="en-US" sz="2600" cap="none" dirty="0" smtClean="0"/>
              <a:t>• National results will be reported by the Department for Education (DfE) to track standards over time.</a:t>
            </a:r>
            <a:br>
              <a:rPr lang="en-US" sz="2600" cap="none" dirty="0" smtClean="0"/>
            </a:br>
            <a:r>
              <a:rPr lang="en-US" sz="2600" cap="none" dirty="0" smtClean="0"/>
              <a:t/>
            </a:r>
            <a:br>
              <a:rPr lang="en-US" sz="2600" cap="none" dirty="0" smtClean="0"/>
            </a:br>
            <a:r>
              <a:rPr lang="en-US" sz="2600" cap="none" dirty="0" smtClean="0"/>
              <a:t>• National and local authority results will be reported by the DfE to allow schools to benchmark the performance of their pupils.</a:t>
            </a:r>
            <a:r>
              <a:rPr lang="en-US" sz="2800" dirty="0" smtClean="0"/>
              <a:t/>
            </a:r>
            <a:br>
              <a:rPr lang="en-US" sz="2800" dirty="0" smtClean="0"/>
            </a:br>
            <a:r>
              <a:rPr lang="en-GB" sz="2700" cap="none" dirty="0" smtClean="0"/>
              <a:t/>
            </a:r>
            <a:br>
              <a:rPr lang="en-GB" sz="2700" cap="none" dirty="0" smtClean="0"/>
            </a:br>
            <a:r>
              <a:rPr lang="en-GB" dirty="0"/>
              <a:t/>
            </a:r>
            <a:br>
              <a:rPr lang="en-GB" dirty="0"/>
            </a:br>
            <a:endParaRPr lang="en-GB" cap="none" dirty="0"/>
          </a:p>
        </p:txBody>
      </p:sp>
      <p:sp>
        <p:nvSpPr>
          <p:cNvPr id="3" name="Title 1"/>
          <p:cNvSpPr txBox="1">
            <a:spLocks/>
          </p:cNvSpPr>
          <p:nvPr/>
        </p:nvSpPr>
        <p:spPr>
          <a:xfrm>
            <a:off x="493635" y="877455"/>
            <a:ext cx="11200731" cy="130799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fontAlgn="base"/>
            <a:r>
              <a:rPr lang="en-GB" cap="none" dirty="0" smtClean="0">
                <a:solidFill>
                  <a:srgbClr val="FF0000"/>
                </a:solidFill>
              </a:rPr>
              <a:t>How will the MTC data be used now that the check is</a:t>
            </a:r>
          </a:p>
          <a:p>
            <a:pPr fontAlgn="base"/>
            <a:r>
              <a:rPr lang="en-GB" cap="none" dirty="0" smtClean="0">
                <a:solidFill>
                  <a:srgbClr val="FF0000"/>
                </a:solidFill>
              </a:rPr>
              <a:t> compulsory?</a:t>
            </a:r>
            <a:endParaRPr lang="en-GB"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6032" y="112591"/>
            <a:ext cx="1366659" cy="1827267"/>
          </a:xfrm>
          <a:prstGeom prst="rect">
            <a:avLst/>
          </a:prstGeom>
        </p:spPr>
      </p:pic>
    </p:spTree>
    <p:extLst>
      <p:ext uri="{BB962C8B-B14F-4D97-AF65-F5344CB8AC3E}">
        <p14:creationId xmlns:p14="http://schemas.microsoft.com/office/powerpoint/2010/main" val="27828736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361</TotalTime>
  <Words>592</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Gill Sans MT</vt:lpstr>
      <vt:lpstr>Gallery</vt:lpstr>
      <vt:lpstr>Year 4 Times Tables Check</vt:lpstr>
      <vt:lpstr>Aims of this workshop</vt:lpstr>
      <vt:lpstr>Primary-school children were expected to know all their times tables up to 12x12 by the time they reached Year 6 and they were not formally tested on them other than through multiplication questions in the Year 6 Maths SATS examinations.   </vt:lpstr>
      <vt:lpstr>Under the current National Curriculum,  children are supposed to know their times tables by the end of Year 4, and in preparation for the MTC test.   </vt:lpstr>
      <vt:lpstr>The Multiplication Tables Check (MTC) was officially announced by the Department for Education (DfE) in September 2017.   It was administered as a voluntary pilot check for children in Year 4, in the 2019-2020 academic year- which Pondhu Primary School took part in.  </vt:lpstr>
      <vt:lpstr>Schools will be able to use their results to provide additional support to pupils ahead of the 2019/2020 mandatory rollout of the MTC.   The standards and testing agency will use the data to ensure that the system is operating as intended.      </vt:lpstr>
      <vt:lpstr>From the 2019/20 academic year onwards, all state-funded maintained schools and academies (including free schools) in England will be required to administer the MTC to Year 4 pupils.</vt:lpstr>
      <vt:lpstr>- All Year 4 children will have their multiplication skills formally tested in the Summer Term of  this academic year 2019-2020.  - Schools will have a 3 week window to administer the MTC.   - Teachers will have the flexibility to administer the check to individual pupils,  small groups or a whole class at the same time.</vt:lpstr>
      <vt:lpstr>• School-level results and individual pupil results will be made available to schools.  This will allow schools to provide additional support to pupils who require it.  • As is the case with the phonics check (KS1), school-level results will be available to selected users including Ofsted.  • National results will be reported by the Department for Education (DfE) to track standards over time.  • National and local authority results will be reported by the DfE to allow schools to benchmark the performance of their pupils.   </vt:lpstr>
      <vt:lpstr>Children will be tested using an on-screen check (on a computer or a tablet), where they will have to answer multiplication questions against the clock.  Calculators and wall displays that could provide children with answers will be removed from the room the MTC is taking place in.  The test will last no longer than 5 minutes and is similar to other tests already used by primary school.  It will be automatically scored, and results will be available to schools once the assessment window closes at the end of the week assessment period.</vt:lpstr>
      <vt:lpstr> Children will have 6 seconds to answer each question in a series of 25 questions.  This allows pupils the time required to demonstrate their recall of multiplication tables, whilst limiting pupils’ ability to work out answers to the questions.  Each question will be worth one mark and be presented to the child in this format: _ x _ = ____   </vt:lpstr>
      <vt:lpstr>   The Year 4 programme of study for mathematics (National Curriculum) also states, ‘pupils should be taught to recall multiplication and division facts for multiplication tables up to 12 × 12’.   However  the  MTC only assesses the instant recall of multiplication facts. Multiplication and division in a wider context will continue to be assessed through the KS1 and KS2 mathematics assessments.     </vt:lpstr>
      <vt:lpstr>Questions will be selected from the 121 number facts that make up the multiplication tables from 2 to 12, with a particular focus on the 6, 7, 8, 9 and 12 times tables as they are considered to be the most challenging.   Each question will only appear once in any 25-question series, and children won't be asked to answer reversals of a question as part of the check e.g., (so if they've already answered 3 x 4 they won't be asked about 4 x 3).   </vt:lpstr>
      <vt:lpstr>Once the child has inputted their answer on the computer / device they are using, there will be a three-second pause before the next question appears.  Children will be given the opportunity to practise answering questions in this format before the official check begins.    </vt:lpstr>
      <vt:lpstr>    </vt:lpstr>
      <vt:lpstr>BASELINE TEST https://www.timestables.co.uk/multiplication-tables-check/   -In school test - Your child can also use this online tool to practise at home     </vt:lpstr>
      <vt:lpstr>Practise -Play games -chant the times tables practice online games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Times Tables Check</dc:title>
  <dc:creator>Kevin Dawes</dc:creator>
  <cp:lastModifiedBy>Kevin Dawes</cp:lastModifiedBy>
  <cp:revision>64</cp:revision>
  <cp:lastPrinted>2019-09-30T08:33:11Z</cp:lastPrinted>
  <dcterms:created xsi:type="dcterms:W3CDTF">2019-09-18T08:48:05Z</dcterms:created>
  <dcterms:modified xsi:type="dcterms:W3CDTF">2020-01-15T16:42:51Z</dcterms:modified>
</cp:coreProperties>
</file>