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86" d="100"/>
          <a:sy n="86" d="100"/>
        </p:scale>
        <p:origin x="82"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92651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55342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44406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158942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0B5305-91F0-4737-B1F2-9614CA774635}"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03472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0B5305-91F0-4737-B1F2-9614CA774635}"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53641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0B5305-91F0-4737-B1F2-9614CA774635}" type="datetimeFigureOut">
              <a:rPr lang="en-GB" smtClean="0"/>
              <a:t>26/04/2021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415512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0B5305-91F0-4737-B1F2-9614CA774635}" type="datetimeFigureOut">
              <a:rPr lang="en-GB" smtClean="0"/>
              <a:t>26/04/2021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96756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B5305-91F0-4737-B1F2-9614CA774635}" type="datetimeFigureOut">
              <a:rPr lang="en-GB" smtClean="0"/>
              <a:t>26/04/2021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300319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B5305-91F0-4737-B1F2-9614CA774635}"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401128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B5305-91F0-4737-B1F2-9614CA774635}"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7204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B5305-91F0-4737-B1F2-9614CA774635}" type="datetimeFigureOut">
              <a:rPr lang="en-GB" smtClean="0"/>
              <a:t>26/04/2021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83FEF-3E82-4879-9559-F76BC58A47EB}" type="slidenum">
              <a:rPr lang="en-GB" smtClean="0"/>
              <a:t>‹#›</a:t>
            </a:fld>
            <a:endParaRPr lang="en-GB"/>
          </a:p>
        </p:txBody>
      </p:sp>
    </p:spTree>
    <p:extLst>
      <p:ext uri="{BB962C8B-B14F-4D97-AF65-F5344CB8AC3E}">
        <p14:creationId xmlns:p14="http://schemas.microsoft.com/office/powerpoint/2010/main" val="3983747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953000" y="0"/>
            <a:ext cx="0" cy="6858000"/>
          </a:xfrm>
          <a:prstGeom prst="line">
            <a:avLst/>
          </a:prstGeom>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0580" y="1754327"/>
            <a:ext cx="1086158" cy="1452228"/>
          </a:xfrm>
          <a:prstGeom prst="rect">
            <a:avLst/>
          </a:prstGeom>
        </p:spPr>
      </p:pic>
      <p:sp>
        <p:nvSpPr>
          <p:cNvPr id="7" name="TextBox 6"/>
          <p:cNvSpPr txBox="1"/>
          <p:nvPr/>
        </p:nvSpPr>
        <p:spPr>
          <a:xfrm>
            <a:off x="5124450" y="0"/>
            <a:ext cx="4321391" cy="1754326"/>
          </a:xfrm>
          <a:prstGeom prst="rect">
            <a:avLst/>
          </a:prstGeom>
          <a:noFill/>
        </p:spPr>
        <p:txBody>
          <a:bodyPr wrap="square" rtlCol="0">
            <a:spAutoFit/>
          </a:bodyPr>
          <a:lstStyle/>
          <a:p>
            <a:pPr algn="ctr"/>
            <a:r>
              <a:rPr lang="en-GB" sz="3600" dirty="0" smtClean="0">
                <a:latin typeface="SassoonPrimaryInfant" pitchFamily="2" charset="0"/>
              </a:rPr>
              <a:t>Summer </a:t>
            </a:r>
            <a:r>
              <a:rPr lang="en-GB" sz="3600" dirty="0" smtClean="0">
                <a:latin typeface="SassoonPrimaryInfant" pitchFamily="2" charset="0"/>
              </a:rPr>
              <a:t>Term</a:t>
            </a:r>
          </a:p>
          <a:p>
            <a:pPr algn="ctr"/>
            <a:r>
              <a:rPr lang="en-GB" sz="3600" dirty="0" smtClean="0">
                <a:latin typeface="SassoonPrimaryInfant" pitchFamily="2" charset="0"/>
              </a:rPr>
              <a:t>2021</a:t>
            </a:r>
            <a:endParaRPr lang="en-GB" sz="3600" dirty="0" smtClean="0">
              <a:latin typeface="SassoonPrimaryInfant" pitchFamily="2" charset="0"/>
            </a:endParaRPr>
          </a:p>
          <a:p>
            <a:pPr algn="ctr"/>
            <a:r>
              <a:rPr lang="en-GB" sz="3600" dirty="0" smtClean="0">
                <a:latin typeface="SassoonPrimaryInfant" pitchFamily="2" charset="0"/>
              </a:rPr>
              <a:t>Year 6</a:t>
            </a:r>
            <a:endParaRPr lang="en-GB" sz="3600" dirty="0">
              <a:latin typeface="SassoonPrimaryInfant" pitchFamily="2" charset="0"/>
            </a:endParaRPr>
          </a:p>
        </p:txBody>
      </p:sp>
      <p:sp>
        <p:nvSpPr>
          <p:cNvPr id="8" name="TextBox 7"/>
          <p:cNvSpPr txBox="1"/>
          <p:nvPr/>
        </p:nvSpPr>
        <p:spPr>
          <a:xfrm>
            <a:off x="5124450" y="3418604"/>
            <a:ext cx="4781550" cy="3323987"/>
          </a:xfrm>
          <a:prstGeom prst="rect">
            <a:avLst/>
          </a:prstGeom>
          <a:noFill/>
        </p:spPr>
        <p:txBody>
          <a:bodyPr wrap="square" rtlCol="0">
            <a:spAutoFit/>
          </a:bodyPr>
          <a:lstStyle/>
          <a:p>
            <a:r>
              <a:rPr lang="en-GB" sz="1400" dirty="0"/>
              <a:t>Dear Parents / Carers</a:t>
            </a:r>
            <a:r>
              <a:rPr lang="en-GB" sz="1400" dirty="0" smtClean="0"/>
              <a:t>,</a:t>
            </a:r>
          </a:p>
          <a:p>
            <a:r>
              <a:rPr lang="en-GB" sz="1400" dirty="0" smtClean="0"/>
              <a:t>We’ve had a great start to the term - with sailing, windsurfing and </a:t>
            </a:r>
            <a:r>
              <a:rPr lang="en-GB" sz="1400" dirty="0" err="1" smtClean="0"/>
              <a:t>paddleboarding</a:t>
            </a:r>
            <a:r>
              <a:rPr lang="en-GB" sz="1400" dirty="0" smtClean="0"/>
              <a:t> at </a:t>
            </a:r>
            <a:r>
              <a:rPr lang="en-GB" sz="1400" dirty="0" err="1" smtClean="0"/>
              <a:t>Polkerris</a:t>
            </a:r>
            <a:r>
              <a:rPr lang="en-GB" sz="1400" dirty="0" smtClean="0"/>
              <a:t> a real highlight so far. </a:t>
            </a:r>
          </a:p>
          <a:p>
            <a:r>
              <a:rPr lang="en-GB" sz="1400" dirty="0" smtClean="0"/>
              <a:t>Swimming will start on the 7</a:t>
            </a:r>
            <a:r>
              <a:rPr lang="en-GB" sz="1400" baseline="30000" dirty="0" smtClean="0"/>
              <a:t>th</a:t>
            </a:r>
            <a:r>
              <a:rPr lang="en-GB" sz="1400" dirty="0" smtClean="0"/>
              <a:t> of June (the week after half term), and alongside our topic on the Second World war, we have a lot to look forward to. </a:t>
            </a:r>
            <a:endParaRPr lang="en-GB" sz="1400" dirty="0"/>
          </a:p>
          <a:p>
            <a:r>
              <a:rPr lang="en-GB" sz="1400" dirty="0"/>
              <a:t>This term the real focus will be on preparing your child for </a:t>
            </a:r>
            <a:r>
              <a:rPr lang="en-GB" sz="1400" dirty="0" smtClean="0"/>
              <a:t>a smooth transition to secondary school. We have worked closely with the local secondary schools this year to design a curriculum which will lead into the work the children will be completing in Year 7. </a:t>
            </a:r>
          </a:p>
          <a:p>
            <a:r>
              <a:rPr lang="en-GB" sz="1400" dirty="0" smtClean="0"/>
              <a:t>As always, if you have any questions or concerns, please do not hesitate to contact me. Many thanks for your continued support. </a:t>
            </a:r>
            <a:endParaRPr lang="en-GB" sz="1400" dirty="0"/>
          </a:p>
          <a:p>
            <a:r>
              <a:rPr lang="en-GB" sz="1400" dirty="0"/>
              <a:t>Mr </a:t>
            </a:r>
            <a:r>
              <a:rPr lang="en-GB" sz="1400" dirty="0" smtClean="0"/>
              <a:t>Martin</a:t>
            </a:r>
            <a:endParaRPr lang="en-GB" sz="1400" dirty="0"/>
          </a:p>
        </p:txBody>
      </p:sp>
      <p:sp>
        <p:nvSpPr>
          <p:cNvPr id="10" name="TextBox 9"/>
          <p:cNvSpPr txBox="1"/>
          <p:nvPr/>
        </p:nvSpPr>
        <p:spPr>
          <a:xfrm>
            <a:off x="257377" y="261223"/>
            <a:ext cx="4419600" cy="400110"/>
          </a:xfrm>
          <a:prstGeom prst="rect">
            <a:avLst/>
          </a:prstGeom>
          <a:noFill/>
        </p:spPr>
        <p:txBody>
          <a:bodyPr wrap="square" rtlCol="0">
            <a:spAutoFit/>
          </a:bodyPr>
          <a:lstStyle/>
          <a:p>
            <a:pPr algn="ctr"/>
            <a:r>
              <a:rPr lang="en-GB" sz="2000" u="sng" dirty="0" smtClean="0">
                <a:latin typeface="SassoonPrimaryInfant" pitchFamily="2" charset="0"/>
              </a:rPr>
              <a:t>The Year 6 timetable.</a:t>
            </a:r>
            <a:endParaRPr lang="en-GB" sz="2000" u="sng" dirty="0">
              <a:latin typeface="SassoonPrimaryInfant"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749437375"/>
              </p:ext>
            </p:extLst>
          </p:nvPr>
        </p:nvGraphicFramePr>
        <p:xfrm>
          <a:off x="257378" y="819151"/>
          <a:ext cx="4419599" cy="5455023"/>
        </p:xfrm>
        <a:graphic>
          <a:graphicData uri="http://schemas.openxmlformats.org/drawingml/2006/table">
            <a:tbl>
              <a:tblPr firstRow="1" bandRow="1">
                <a:tableStyleId>{5940675A-B579-460E-94D1-54222C63F5DA}</a:tableStyleId>
              </a:tblPr>
              <a:tblGrid>
                <a:gridCol w="1692675">
                  <a:extLst>
                    <a:ext uri="{9D8B030D-6E8A-4147-A177-3AD203B41FA5}">
                      <a16:colId xmlns:a16="http://schemas.microsoft.com/office/drawing/2014/main" val="581993822"/>
                    </a:ext>
                  </a:extLst>
                </a:gridCol>
                <a:gridCol w="2726924">
                  <a:extLst>
                    <a:ext uri="{9D8B030D-6E8A-4147-A177-3AD203B41FA5}">
                      <a16:colId xmlns:a16="http://schemas.microsoft.com/office/drawing/2014/main" val="3632478534"/>
                    </a:ext>
                  </a:extLst>
                </a:gridCol>
              </a:tblGrid>
              <a:tr h="952271">
                <a:tc>
                  <a:txBody>
                    <a:bodyPr/>
                    <a:lstStyle/>
                    <a:p>
                      <a:pPr algn="ctr"/>
                      <a:r>
                        <a:rPr lang="en-GB" sz="2000" b="1" dirty="0" smtClean="0"/>
                        <a:t>Days of the week</a:t>
                      </a:r>
                      <a:endParaRPr lang="en-GB" sz="2000" b="1" dirty="0"/>
                    </a:p>
                  </a:txBody>
                  <a:tcPr anchor="ctr">
                    <a:solidFill>
                      <a:schemeClr val="bg2">
                        <a:lumMod val="90000"/>
                      </a:schemeClr>
                    </a:solidFill>
                  </a:tcPr>
                </a:tc>
                <a:tc>
                  <a:txBody>
                    <a:bodyPr/>
                    <a:lstStyle/>
                    <a:p>
                      <a:pPr algn="ctr"/>
                      <a:r>
                        <a:rPr lang="en-GB" sz="2000" b="1" dirty="0" smtClean="0"/>
                        <a:t>Things to remember</a:t>
                      </a:r>
                      <a:endParaRPr lang="en-GB" sz="2000" b="1" dirty="0"/>
                    </a:p>
                  </a:txBody>
                  <a:tcPr anchor="ctr">
                    <a:solidFill>
                      <a:schemeClr val="bg2">
                        <a:lumMod val="90000"/>
                      </a:schemeClr>
                    </a:solidFill>
                  </a:tcPr>
                </a:tc>
                <a:extLst>
                  <a:ext uri="{0D108BD9-81ED-4DB2-BD59-A6C34878D82A}">
                    <a16:rowId xmlns:a16="http://schemas.microsoft.com/office/drawing/2014/main" val="1673945482"/>
                  </a:ext>
                </a:extLst>
              </a:tr>
              <a:tr h="865246">
                <a:tc>
                  <a:txBody>
                    <a:bodyPr/>
                    <a:lstStyle/>
                    <a:p>
                      <a:pPr algn="ctr"/>
                      <a:r>
                        <a:rPr lang="en-GB" b="1" dirty="0" smtClean="0"/>
                        <a:t>Monday</a:t>
                      </a:r>
                    </a:p>
                  </a:txBody>
                  <a:tcPr anchor="ctr"/>
                </a:tc>
                <a:tc>
                  <a:txBody>
                    <a:bodyPr/>
                    <a:lstStyle/>
                    <a:p>
                      <a:pPr algn="ctr"/>
                      <a:r>
                        <a:rPr lang="en-GB" sz="1400" dirty="0" smtClean="0"/>
                        <a:t>P.E</a:t>
                      </a:r>
                      <a:r>
                        <a:rPr lang="en-GB" sz="1400" baseline="0" dirty="0" smtClean="0"/>
                        <a:t> Kit</a:t>
                      </a:r>
                    </a:p>
                    <a:p>
                      <a:pPr algn="ctr"/>
                      <a:endParaRPr lang="en-GB" sz="1400" dirty="0"/>
                    </a:p>
                  </a:txBody>
                  <a:tcPr anchor="ctr"/>
                </a:tc>
                <a:extLst>
                  <a:ext uri="{0D108BD9-81ED-4DB2-BD59-A6C34878D82A}">
                    <a16:rowId xmlns:a16="http://schemas.microsoft.com/office/drawing/2014/main" val="829585335"/>
                  </a:ext>
                </a:extLst>
              </a:tr>
              <a:tr h="896645">
                <a:tc>
                  <a:txBody>
                    <a:bodyPr/>
                    <a:lstStyle/>
                    <a:p>
                      <a:pPr algn="ctr"/>
                      <a:r>
                        <a:rPr lang="en-GB" b="1" dirty="0" smtClean="0"/>
                        <a:t>Tuesday</a:t>
                      </a:r>
                    </a:p>
                    <a:p>
                      <a:pPr algn="ctr"/>
                      <a:endParaRPr lang="en-GB" b="0"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algn="ctr"/>
                      <a:endParaRPr lang="en-GB" sz="1400" dirty="0"/>
                    </a:p>
                  </a:txBody>
                  <a:tcPr anchor="ctr"/>
                </a:tc>
                <a:extLst>
                  <a:ext uri="{0D108BD9-81ED-4DB2-BD59-A6C34878D82A}">
                    <a16:rowId xmlns:a16="http://schemas.microsoft.com/office/drawing/2014/main" val="3900410302"/>
                  </a:ext>
                </a:extLst>
              </a:tr>
              <a:tr h="914399">
                <a:tc>
                  <a:txBody>
                    <a:bodyPr/>
                    <a:lstStyle/>
                    <a:p>
                      <a:pPr algn="ctr"/>
                      <a:r>
                        <a:rPr lang="en-GB" b="1" dirty="0" smtClean="0"/>
                        <a:t>Wednesday</a:t>
                      </a:r>
                      <a:endParaRPr lang="en-GB" b="1"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a:t>
                      </a:r>
                      <a:r>
                        <a:rPr lang="en-GB" sz="1400" baseline="0" dirty="0" smtClean="0"/>
                        <a:t>Kit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0" dirty="0" smtClean="0"/>
                        <a:t>Spelling and</a:t>
                      </a:r>
                      <a:r>
                        <a:rPr lang="en-GB" sz="1400" b="0" baseline="0" dirty="0" smtClean="0"/>
                        <a:t> Times Tables Test</a:t>
                      </a:r>
                      <a:endParaRPr lang="en-GB" sz="1400" dirty="0" smtClean="0"/>
                    </a:p>
                    <a:p>
                      <a:pPr algn="ctr"/>
                      <a:r>
                        <a:rPr lang="en-GB" sz="1400" dirty="0" smtClean="0"/>
                        <a:t>Homework folders handed in</a:t>
                      </a:r>
                      <a:endParaRPr lang="en-GB" sz="1400" dirty="0"/>
                    </a:p>
                  </a:txBody>
                  <a:tcPr anchor="ctr"/>
                </a:tc>
                <a:extLst>
                  <a:ext uri="{0D108BD9-81ED-4DB2-BD59-A6C34878D82A}">
                    <a16:rowId xmlns:a16="http://schemas.microsoft.com/office/drawing/2014/main" val="593542853"/>
                  </a:ext>
                </a:extLst>
              </a:tr>
              <a:tr h="1151617">
                <a:tc>
                  <a:txBody>
                    <a:bodyPr/>
                    <a:lstStyle/>
                    <a:p>
                      <a:pPr algn="ctr"/>
                      <a:r>
                        <a:rPr lang="en-GB" b="1" dirty="0" smtClean="0"/>
                        <a:t>Thursday</a:t>
                      </a:r>
                      <a:endParaRPr lang="en-GB" b="1" dirty="0" smtClean="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sz="1400" b="0" dirty="0" smtClean="0"/>
                        <a:t>New Spellings and Times</a:t>
                      </a:r>
                      <a:r>
                        <a:rPr lang="en-GB" sz="1400" b="0" baseline="0" dirty="0" smtClean="0"/>
                        <a:t> Tables given out</a:t>
                      </a:r>
                      <a:endParaRPr lang="en-GB" sz="1400" b="0" dirty="0" smtClean="0"/>
                    </a:p>
                    <a:p>
                      <a:pPr algn="ctr"/>
                      <a:endParaRPr lang="en-GB" sz="1400" dirty="0"/>
                    </a:p>
                  </a:txBody>
                  <a:tcPr anchor="ctr"/>
                </a:tc>
                <a:extLst>
                  <a:ext uri="{0D108BD9-81ED-4DB2-BD59-A6C34878D82A}">
                    <a16:rowId xmlns:a16="http://schemas.microsoft.com/office/drawing/2014/main" val="990023838"/>
                  </a:ext>
                </a:extLst>
              </a:tr>
              <a:tr h="674845">
                <a:tc>
                  <a:txBody>
                    <a:bodyPr/>
                    <a:lstStyle/>
                    <a:p>
                      <a:pPr algn="ctr"/>
                      <a:r>
                        <a:rPr lang="en-GB" b="1" dirty="0" smtClean="0"/>
                        <a:t>Friday</a:t>
                      </a:r>
                    </a:p>
                    <a:p>
                      <a:pPr algn="ctr"/>
                      <a:endParaRPr lang="en-GB" b="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P.E</a:t>
                      </a:r>
                      <a:r>
                        <a:rPr lang="en-GB" sz="1400" baseline="0" dirty="0" smtClean="0"/>
                        <a:t> Kit</a:t>
                      </a:r>
                      <a:endParaRPr lang="en-GB" sz="1400" dirty="0" smtClean="0"/>
                    </a:p>
                    <a:p>
                      <a:pPr algn="ctr"/>
                      <a:endParaRPr lang="en-GB" sz="1400" dirty="0"/>
                    </a:p>
                  </a:txBody>
                  <a:tcPr anchor="ctr"/>
                </a:tc>
                <a:extLst>
                  <a:ext uri="{0D108BD9-81ED-4DB2-BD59-A6C34878D82A}">
                    <a16:rowId xmlns:a16="http://schemas.microsoft.com/office/drawing/2014/main" val="2517784914"/>
                  </a:ext>
                </a:extLst>
              </a:tr>
            </a:tbl>
          </a:graphicData>
        </a:graphic>
      </p:graphicFrame>
    </p:spTree>
    <p:extLst>
      <p:ext uri="{BB962C8B-B14F-4D97-AF65-F5344CB8AC3E}">
        <p14:creationId xmlns:p14="http://schemas.microsoft.com/office/powerpoint/2010/main" val="237142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953000" y="-38100"/>
            <a:ext cx="0" cy="6858000"/>
          </a:xfrm>
          <a:prstGeom prst="line">
            <a:avLst/>
          </a:prstGeom>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209550" y="126712"/>
            <a:ext cx="3562350" cy="400110"/>
          </a:xfrm>
          <a:prstGeom prst="rect">
            <a:avLst/>
          </a:prstGeom>
          <a:noFill/>
        </p:spPr>
        <p:txBody>
          <a:bodyPr wrap="square" rtlCol="0">
            <a:spAutoFit/>
          </a:bodyPr>
          <a:lstStyle/>
          <a:p>
            <a:r>
              <a:rPr lang="en-GB" sz="2000" b="1" dirty="0" smtClean="0">
                <a:latin typeface="SassoonPrimaryInfant" pitchFamily="2" charset="0"/>
              </a:rPr>
              <a:t>English:</a:t>
            </a:r>
            <a:endParaRPr lang="en-GB" sz="2000" b="1" dirty="0">
              <a:latin typeface="SassoonPrimaryInfant" pitchFamily="2" charset="0"/>
            </a:endParaRPr>
          </a:p>
        </p:txBody>
      </p:sp>
      <p:sp>
        <p:nvSpPr>
          <p:cNvPr id="4" name="TextBox 3"/>
          <p:cNvSpPr txBox="1"/>
          <p:nvPr/>
        </p:nvSpPr>
        <p:spPr>
          <a:xfrm>
            <a:off x="209550" y="2779041"/>
            <a:ext cx="3562350" cy="400110"/>
          </a:xfrm>
          <a:prstGeom prst="rect">
            <a:avLst/>
          </a:prstGeom>
          <a:noFill/>
        </p:spPr>
        <p:txBody>
          <a:bodyPr wrap="square" rtlCol="0">
            <a:spAutoFit/>
          </a:bodyPr>
          <a:lstStyle/>
          <a:p>
            <a:r>
              <a:rPr lang="en-GB" sz="2000" b="1" dirty="0" smtClean="0">
                <a:latin typeface="SassoonPrimaryInfant" pitchFamily="2" charset="0"/>
              </a:rPr>
              <a:t>Maths:</a:t>
            </a:r>
            <a:endParaRPr lang="en-GB" sz="2000" b="1" dirty="0">
              <a:latin typeface="SassoonPrimaryInfant" pitchFamily="2" charset="0"/>
            </a:endParaRPr>
          </a:p>
        </p:txBody>
      </p:sp>
      <p:sp>
        <p:nvSpPr>
          <p:cNvPr id="7" name="TextBox 6"/>
          <p:cNvSpPr txBox="1"/>
          <p:nvPr/>
        </p:nvSpPr>
        <p:spPr>
          <a:xfrm>
            <a:off x="209550" y="4893272"/>
            <a:ext cx="4552950" cy="1908215"/>
          </a:xfrm>
          <a:prstGeom prst="rect">
            <a:avLst/>
          </a:prstGeom>
          <a:noFill/>
        </p:spPr>
        <p:txBody>
          <a:bodyPr wrap="square" rtlCol="0">
            <a:spAutoFit/>
          </a:bodyPr>
          <a:lstStyle/>
          <a:p>
            <a:r>
              <a:rPr lang="en-GB" b="1" u="sng" dirty="0" smtClean="0"/>
              <a:t>Things to remember:</a:t>
            </a:r>
          </a:p>
          <a:p>
            <a:pPr marL="285750" indent="-285750">
              <a:buFont typeface="Arial" panose="020B0604020202020204" pitchFamily="34" charset="0"/>
              <a:buChar char="•"/>
            </a:pPr>
            <a:r>
              <a:rPr lang="en-GB" sz="1400" dirty="0" smtClean="0"/>
              <a:t>PE Kits should be kept in school all week.</a:t>
            </a:r>
          </a:p>
          <a:p>
            <a:pPr marL="285750" indent="-285750">
              <a:buFont typeface="Arial" panose="020B0604020202020204" pitchFamily="34" charset="0"/>
              <a:buChar char="•"/>
            </a:pPr>
            <a:r>
              <a:rPr lang="en-GB" sz="1400" dirty="0" smtClean="0"/>
              <a:t>Children are expected to read, and </a:t>
            </a:r>
            <a:r>
              <a:rPr lang="en-GB" sz="1400" dirty="0" smtClean="0"/>
              <a:t>to have a parent signature recorded in </a:t>
            </a:r>
            <a:r>
              <a:rPr lang="en-GB" sz="1400" dirty="0" smtClean="0"/>
              <a:t>their reading records at least 5x a week.</a:t>
            </a:r>
          </a:p>
          <a:p>
            <a:pPr marL="285750" indent="-285750">
              <a:buFont typeface="Arial" panose="020B0604020202020204" pitchFamily="34" charset="0"/>
              <a:buChar char="•"/>
            </a:pPr>
            <a:r>
              <a:rPr lang="en-GB" sz="1400" dirty="0" smtClean="0"/>
              <a:t>Spellings and Homework are given out on a Thursday</a:t>
            </a:r>
          </a:p>
          <a:p>
            <a:pPr marL="285750" indent="-285750">
              <a:buFont typeface="Arial" panose="020B0604020202020204" pitchFamily="34" charset="0"/>
              <a:buChar char="•"/>
            </a:pPr>
            <a:r>
              <a:rPr lang="en-GB" sz="1400" dirty="0" smtClean="0"/>
              <a:t>Spelling Tests are conducted on Wednesdays.</a:t>
            </a:r>
          </a:p>
          <a:p>
            <a:pPr marL="285750" indent="-285750">
              <a:buFont typeface="Arial" panose="020B0604020202020204" pitchFamily="34" charset="0"/>
              <a:buChar char="•"/>
            </a:pPr>
            <a:r>
              <a:rPr lang="en-GB" sz="1400" dirty="0" smtClean="0"/>
              <a:t>Times Table tests are conducted on Wednesdays</a:t>
            </a:r>
            <a:r>
              <a:rPr lang="en-GB" sz="1600" dirty="0" smtClean="0"/>
              <a:t>.</a:t>
            </a:r>
            <a:endParaRPr lang="en-GB" sz="1600" dirty="0"/>
          </a:p>
        </p:txBody>
      </p:sp>
      <p:graphicFrame>
        <p:nvGraphicFramePr>
          <p:cNvPr id="8" name="Table 7"/>
          <p:cNvGraphicFramePr>
            <a:graphicFrameLocks noGrp="1"/>
          </p:cNvGraphicFramePr>
          <p:nvPr>
            <p:extLst>
              <p:ext uri="{D42A27DB-BD31-4B8C-83A1-F6EECF244321}">
                <p14:modId xmlns:p14="http://schemas.microsoft.com/office/powerpoint/2010/main" val="877424766"/>
              </p:ext>
            </p:extLst>
          </p:nvPr>
        </p:nvGraphicFramePr>
        <p:xfrm>
          <a:off x="5143500" y="300285"/>
          <a:ext cx="4610100" cy="6208506"/>
        </p:xfrm>
        <a:graphic>
          <a:graphicData uri="http://schemas.openxmlformats.org/drawingml/2006/table">
            <a:tbl>
              <a:tblPr firstRow="1" bandRow="1">
                <a:tableStyleId>{5940675A-B579-460E-94D1-54222C63F5DA}</a:tableStyleId>
              </a:tblPr>
              <a:tblGrid>
                <a:gridCol w="1009650">
                  <a:extLst>
                    <a:ext uri="{9D8B030D-6E8A-4147-A177-3AD203B41FA5}">
                      <a16:colId xmlns:a16="http://schemas.microsoft.com/office/drawing/2014/main" val="3614265416"/>
                    </a:ext>
                  </a:extLst>
                </a:gridCol>
                <a:gridCol w="3600450">
                  <a:extLst>
                    <a:ext uri="{9D8B030D-6E8A-4147-A177-3AD203B41FA5}">
                      <a16:colId xmlns:a16="http://schemas.microsoft.com/office/drawing/2014/main" val="111058428"/>
                    </a:ext>
                  </a:extLst>
                </a:gridCol>
              </a:tblGrid>
              <a:tr h="484542">
                <a:tc gridSpan="2">
                  <a:txBody>
                    <a:bodyPr/>
                    <a:lstStyle/>
                    <a:p>
                      <a:pPr algn="ctr"/>
                      <a:r>
                        <a:rPr lang="en-GB" sz="2400" dirty="0" smtClean="0"/>
                        <a:t>Year</a:t>
                      </a:r>
                      <a:r>
                        <a:rPr lang="en-GB" sz="2400" baseline="0" dirty="0" smtClean="0"/>
                        <a:t> 6 Spring Curriculum </a:t>
                      </a:r>
                      <a:endParaRPr lang="en-GB" sz="2400" dirty="0"/>
                    </a:p>
                  </a:txBody>
                  <a:tcPr/>
                </a:tc>
                <a:tc hMerge="1">
                  <a:txBody>
                    <a:bodyPr/>
                    <a:lstStyle/>
                    <a:p>
                      <a:endParaRPr lang="en-GB" dirty="0"/>
                    </a:p>
                  </a:txBody>
                  <a:tcPr/>
                </a:tc>
                <a:extLst>
                  <a:ext uri="{0D108BD9-81ED-4DB2-BD59-A6C34878D82A}">
                    <a16:rowId xmlns:a16="http://schemas.microsoft.com/office/drawing/2014/main" val="1347635142"/>
                  </a:ext>
                </a:extLst>
              </a:tr>
              <a:tr h="987087">
                <a:tc>
                  <a:txBody>
                    <a:bodyPr/>
                    <a:lstStyle/>
                    <a:p>
                      <a:pPr algn="ctr"/>
                      <a:r>
                        <a:rPr lang="en-GB" sz="1200" dirty="0" smtClean="0"/>
                        <a:t>Topic</a:t>
                      </a:r>
                      <a:endParaRPr lang="en-GB" sz="1200" dirty="0"/>
                    </a:p>
                  </a:txBody>
                  <a:tcPr anchor="ctr"/>
                </a:tc>
                <a:tc>
                  <a:txBody>
                    <a:bodyPr/>
                    <a:lstStyle/>
                    <a:p>
                      <a:r>
                        <a:rPr lang="en-GB" sz="1200" dirty="0" smtClean="0"/>
                        <a:t>This term,</a:t>
                      </a:r>
                      <a:r>
                        <a:rPr lang="en-GB" sz="1200" baseline="0" dirty="0" smtClean="0"/>
                        <a:t> our topic is on the </a:t>
                      </a:r>
                      <a:r>
                        <a:rPr lang="en-GB" sz="1200" baseline="0" dirty="0" smtClean="0"/>
                        <a:t>Second World War. Over several weeks, we will look at the enquiry question, ‘Why did the Allies win the Second World War?’. To answer this we will look at the Battle of Britain and Allied air power, the Blitz and the spirit of the British people, the Enigma machine, the resistance of the USSR and the military might of the USA. </a:t>
                      </a:r>
                      <a:endParaRPr lang="en-GB" sz="1200" dirty="0"/>
                    </a:p>
                  </a:txBody>
                  <a:tcPr/>
                </a:tc>
                <a:extLst>
                  <a:ext uri="{0D108BD9-81ED-4DB2-BD59-A6C34878D82A}">
                    <a16:rowId xmlns:a16="http://schemas.microsoft.com/office/drawing/2014/main" val="3814132626"/>
                  </a:ext>
                </a:extLst>
              </a:tr>
              <a:tr h="484542">
                <a:tc>
                  <a:txBody>
                    <a:bodyPr/>
                    <a:lstStyle/>
                    <a:p>
                      <a:pPr algn="ctr"/>
                      <a:r>
                        <a:rPr lang="en-GB" sz="1200" dirty="0" smtClean="0"/>
                        <a:t>Science</a:t>
                      </a:r>
                      <a:endParaRPr lang="en-GB" sz="1200" dirty="0"/>
                    </a:p>
                  </a:txBody>
                  <a:tcPr anchor="ctr"/>
                </a:tc>
                <a:tc>
                  <a:txBody>
                    <a:bodyPr/>
                    <a:lstStyle/>
                    <a:p>
                      <a:r>
                        <a:rPr lang="en-GB" sz="1200" dirty="0" smtClean="0"/>
                        <a:t>As part of our transition curriculum we have practical Science lessons</a:t>
                      </a:r>
                      <a:r>
                        <a:rPr lang="en-GB" sz="1200" baseline="0" dirty="0" smtClean="0"/>
                        <a:t> on a range of topics planned (in collaboration with the local secondary schools).   </a:t>
                      </a:r>
                      <a:endParaRPr lang="en-GB" sz="1200" dirty="0"/>
                    </a:p>
                  </a:txBody>
                  <a:tcPr/>
                </a:tc>
                <a:extLst>
                  <a:ext uri="{0D108BD9-81ED-4DB2-BD59-A6C34878D82A}">
                    <a16:rowId xmlns:a16="http://schemas.microsoft.com/office/drawing/2014/main" val="2860408101"/>
                  </a:ext>
                </a:extLst>
              </a:tr>
              <a:tr h="628147">
                <a:tc>
                  <a:txBody>
                    <a:bodyPr/>
                    <a:lstStyle/>
                    <a:p>
                      <a:pPr algn="ctr"/>
                      <a:r>
                        <a:rPr lang="en-GB" sz="1200" dirty="0" smtClean="0"/>
                        <a:t>PE</a:t>
                      </a:r>
                      <a:endParaRPr lang="en-GB" sz="1200" dirty="0"/>
                    </a:p>
                  </a:txBody>
                  <a:tcPr anchor="ctr"/>
                </a:tc>
                <a:tc>
                  <a:txBody>
                    <a:bodyPr/>
                    <a:lstStyle/>
                    <a:p>
                      <a:r>
                        <a:rPr lang="en-GB" sz="1200" dirty="0" smtClean="0"/>
                        <a:t>Alongside</a:t>
                      </a:r>
                      <a:r>
                        <a:rPr lang="en-GB" sz="1200" baseline="0" dirty="0" smtClean="0"/>
                        <a:t> our beach </a:t>
                      </a:r>
                      <a:r>
                        <a:rPr lang="en-GB" sz="1200" baseline="0" dirty="0" err="1" smtClean="0"/>
                        <a:t>watersports</a:t>
                      </a:r>
                      <a:r>
                        <a:rPr lang="en-GB" sz="1200" baseline="0" dirty="0" smtClean="0"/>
                        <a:t> and swimming </a:t>
                      </a:r>
                      <a:r>
                        <a:rPr lang="en-GB" sz="1200" baseline="0" dirty="0" err="1" smtClean="0"/>
                        <a:t>lsessions</a:t>
                      </a:r>
                      <a:r>
                        <a:rPr lang="en-GB" sz="1200" baseline="0" dirty="0" smtClean="0"/>
                        <a:t> we will be enjoying Tennis and Athletics lessons.  </a:t>
                      </a:r>
                      <a:endParaRPr lang="en-GB" sz="1200" dirty="0"/>
                    </a:p>
                  </a:txBody>
                  <a:tcPr/>
                </a:tc>
                <a:extLst>
                  <a:ext uri="{0D108BD9-81ED-4DB2-BD59-A6C34878D82A}">
                    <a16:rowId xmlns:a16="http://schemas.microsoft.com/office/drawing/2014/main" val="3818779254"/>
                  </a:ext>
                </a:extLst>
              </a:tr>
              <a:tr h="807617">
                <a:tc>
                  <a:txBody>
                    <a:bodyPr/>
                    <a:lstStyle/>
                    <a:p>
                      <a:pPr algn="ctr"/>
                      <a:r>
                        <a:rPr lang="en-GB" sz="1200" dirty="0" smtClean="0"/>
                        <a:t>PSHE</a:t>
                      </a:r>
                    </a:p>
                  </a:txBody>
                  <a:tcPr anchor="ctr"/>
                </a:tc>
                <a:tc>
                  <a:txBody>
                    <a:bodyPr/>
                    <a:lstStyle/>
                    <a:p>
                      <a:r>
                        <a:rPr lang="en-GB" sz="1200" dirty="0" smtClean="0"/>
                        <a:t>PSHE this term will focus </a:t>
                      </a:r>
                      <a:r>
                        <a:rPr lang="en-GB" sz="1200" dirty="0" smtClean="0"/>
                        <a:t>on</a:t>
                      </a:r>
                      <a:r>
                        <a:rPr lang="en-GB" sz="1200" baseline="0" dirty="0" smtClean="0"/>
                        <a:t> </a:t>
                      </a:r>
                      <a:r>
                        <a:rPr lang="en-GB" sz="1200" dirty="0" smtClean="0"/>
                        <a:t>Drugs and Alcohol</a:t>
                      </a:r>
                      <a:r>
                        <a:rPr lang="en-GB" sz="1200" baseline="0" dirty="0" smtClean="0"/>
                        <a:t> education and Relationships and Sex education. We will also include lessons on transition to secondary school later on in the term. </a:t>
                      </a:r>
                      <a:endParaRPr lang="en-GB" sz="1200" dirty="0"/>
                    </a:p>
                  </a:txBody>
                  <a:tcPr/>
                </a:tc>
                <a:extLst>
                  <a:ext uri="{0D108BD9-81ED-4DB2-BD59-A6C34878D82A}">
                    <a16:rowId xmlns:a16="http://schemas.microsoft.com/office/drawing/2014/main" val="1742006565"/>
                  </a:ext>
                </a:extLst>
              </a:tr>
              <a:tr h="484542">
                <a:tc>
                  <a:txBody>
                    <a:bodyPr/>
                    <a:lstStyle/>
                    <a:p>
                      <a:pPr algn="ctr"/>
                      <a:r>
                        <a:rPr lang="en-GB" sz="1200" dirty="0" smtClean="0"/>
                        <a:t>RE</a:t>
                      </a:r>
                      <a:endParaRPr lang="en-GB" sz="1200" dirty="0"/>
                    </a:p>
                  </a:txBody>
                  <a:tcPr anchor="ctr"/>
                </a:tc>
                <a:tc>
                  <a:txBody>
                    <a:bodyPr/>
                    <a:lstStyle/>
                    <a:p>
                      <a:r>
                        <a:rPr lang="en-GB" sz="1200" dirty="0" smtClean="0"/>
                        <a:t>As</a:t>
                      </a:r>
                      <a:r>
                        <a:rPr lang="en-GB" sz="1200" baseline="0" dirty="0" smtClean="0"/>
                        <a:t> part of our RE</a:t>
                      </a:r>
                      <a:r>
                        <a:rPr lang="en-GB" sz="1200" dirty="0" smtClean="0"/>
                        <a:t> will be looking at the question  ‘How does faith help some people</a:t>
                      </a:r>
                      <a:r>
                        <a:rPr lang="en-GB" sz="1200" baseline="0" dirty="0" smtClean="0"/>
                        <a:t> when life gets hard?’</a:t>
                      </a:r>
                      <a:endParaRPr lang="en-GB" sz="1200" dirty="0"/>
                    </a:p>
                  </a:txBody>
                  <a:tcPr/>
                </a:tc>
                <a:extLst>
                  <a:ext uri="{0D108BD9-81ED-4DB2-BD59-A6C34878D82A}">
                    <a16:rowId xmlns:a16="http://schemas.microsoft.com/office/drawing/2014/main" val="4108890372"/>
                  </a:ext>
                </a:extLst>
              </a:tr>
              <a:tr h="484542">
                <a:tc>
                  <a:txBody>
                    <a:bodyPr/>
                    <a:lstStyle/>
                    <a:p>
                      <a:pPr algn="ctr"/>
                      <a:r>
                        <a:rPr lang="en-GB" sz="1200" dirty="0" smtClean="0"/>
                        <a:t>MFL</a:t>
                      </a:r>
                      <a:endParaRPr lang="en-GB" sz="1200" dirty="0"/>
                    </a:p>
                  </a:txBody>
                  <a:tcPr anchor="ctr"/>
                </a:tc>
                <a:tc>
                  <a:txBody>
                    <a:bodyPr/>
                    <a:lstStyle/>
                    <a:p>
                      <a:r>
                        <a:rPr lang="en-GB" sz="1200" dirty="0" smtClean="0"/>
                        <a:t>French</a:t>
                      </a:r>
                      <a:endParaRPr lang="en-GB" sz="1200" dirty="0"/>
                    </a:p>
                  </a:txBody>
                  <a:tcPr/>
                </a:tc>
                <a:extLst>
                  <a:ext uri="{0D108BD9-81ED-4DB2-BD59-A6C34878D82A}">
                    <a16:rowId xmlns:a16="http://schemas.microsoft.com/office/drawing/2014/main" val="122840230"/>
                  </a:ext>
                </a:extLst>
              </a:tr>
              <a:tr h="628147">
                <a:tc>
                  <a:txBody>
                    <a:bodyPr/>
                    <a:lstStyle/>
                    <a:p>
                      <a:pPr algn="ctr"/>
                      <a:r>
                        <a:rPr lang="en-GB" sz="1200" dirty="0" smtClean="0"/>
                        <a:t>Computing</a:t>
                      </a:r>
                      <a:endParaRPr lang="en-GB" sz="1200" dirty="0"/>
                    </a:p>
                  </a:txBody>
                  <a:tcPr anchor="ctr"/>
                </a:tc>
                <a:tc>
                  <a:txBody>
                    <a:bodyPr/>
                    <a:lstStyle/>
                    <a:p>
                      <a:r>
                        <a:rPr lang="en-GB" sz="1200" dirty="0" smtClean="0"/>
                        <a:t>Children will be further</a:t>
                      </a:r>
                      <a:r>
                        <a:rPr lang="en-GB" sz="1200" baseline="0" dirty="0" smtClean="0"/>
                        <a:t> developing their knowledge of coding to understand how to debug, code and create their own programmes. </a:t>
                      </a:r>
                      <a:endParaRPr lang="en-GB" sz="1200" dirty="0"/>
                    </a:p>
                  </a:txBody>
                  <a:tcPr/>
                </a:tc>
                <a:extLst>
                  <a:ext uri="{0D108BD9-81ED-4DB2-BD59-A6C34878D82A}">
                    <a16:rowId xmlns:a16="http://schemas.microsoft.com/office/drawing/2014/main" val="41368568"/>
                  </a:ext>
                </a:extLst>
              </a:tr>
              <a:tr h="628147">
                <a:tc>
                  <a:txBody>
                    <a:bodyPr/>
                    <a:lstStyle/>
                    <a:p>
                      <a:pPr algn="ctr"/>
                      <a:r>
                        <a:rPr lang="en-GB" sz="1200" dirty="0" smtClean="0"/>
                        <a:t>Art</a:t>
                      </a:r>
                      <a:endParaRPr lang="en-GB" sz="1200" dirty="0"/>
                    </a:p>
                  </a:txBody>
                  <a:tcPr anchor="ctr"/>
                </a:tc>
                <a:tc>
                  <a:txBody>
                    <a:bodyPr/>
                    <a:lstStyle/>
                    <a:p>
                      <a:r>
                        <a:rPr lang="en-GB" sz="1200" dirty="0" smtClean="0"/>
                        <a:t>Linked to</a:t>
                      </a:r>
                      <a:r>
                        <a:rPr lang="en-GB" sz="1200" baseline="0" dirty="0" smtClean="0"/>
                        <a:t> our topic, we will create ‘Blitz art’ and art inspired by propaganda using pastels, watercolours and paint. </a:t>
                      </a:r>
                      <a:endParaRPr lang="en-GB" sz="1200"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209549" y="3135965"/>
            <a:ext cx="4217307" cy="1600438"/>
          </a:xfrm>
          <a:prstGeom prst="rect">
            <a:avLst/>
          </a:prstGeom>
          <a:noFill/>
        </p:spPr>
        <p:txBody>
          <a:bodyPr wrap="square" rtlCol="0">
            <a:spAutoFit/>
          </a:bodyPr>
          <a:lstStyle/>
          <a:p>
            <a:r>
              <a:rPr lang="en-GB" sz="1400" dirty="0" smtClean="0"/>
              <a:t>This term we will be working on:</a:t>
            </a:r>
          </a:p>
          <a:p>
            <a:pPr marL="285750" indent="-285750">
              <a:buFont typeface="Arial" panose="020B0604020202020204" pitchFamily="34" charset="0"/>
              <a:buChar char="•"/>
            </a:pPr>
            <a:r>
              <a:rPr lang="en-GB" sz="1400" dirty="0" smtClean="0"/>
              <a:t>Measurement – Area and Perimeter of 2D shapes</a:t>
            </a:r>
          </a:p>
          <a:p>
            <a:pPr marL="285750" indent="-285750">
              <a:buFont typeface="Arial" panose="020B0604020202020204" pitchFamily="34" charset="0"/>
              <a:buChar char="•"/>
            </a:pPr>
            <a:r>
              <a:rPr lang="en-GB" sz="1400" dirty="0" smtClean="0"/>
              <a:t>Ratio</a:t>
            </a:r>
          </a:p>
          <a:p>
            <a:pPr marL="285750" indent="-285750">
              <a:buFont typeface="Arial" panose="020B0604020202020204" pitchFamily="34" charset="0"/>
              <a:buChar char="•"/>
            </a:pPr>
            <a:r>
              <a:rPr lang="en-GB" sz="1400" dirty="0" smtClean="0"/>
              <a:t>Statistics – Line graphs and Pie Charts</a:t>
            </a:r>
          </a:p>
          <a:p>
            <a:pPr marL="285750" indent="-285750">
              <a:buFont typeface="Arial" panose="020B0604020202020204" pitchFamily="34" charset="0"/>
              <a:buChar char="•"/>
            </a:pPr>
            <a:r>
              <a:rPr lang="en-GB" sz="1400" dirty="0" smtClean="0"/>
              <a:t>Geometry – Angles, nets, properties of 3D shapes, drawing shapes accurately</a:t>
            </a:r>
          </a:p>
          <a:p>
            <a:pPr marL="285750" indent="-285750">
              <a:buFont typeface="Arial" panose="020B0604020202020204" pitchFamily="34" charset="0"/>
              <a:buChar char="•"/>
            </a:pPr>
            <a:r>
              <a:rPr lang="en-GB" sz="1400" dirty="0" smtClean="0"/>
              <a:t>Arithmetic – fractions, 4 operations</a:t>
            </a:r>
            <a:endParaRPr lang="en-GB" sz="1400" dirty="0"/>
          </a:p>
        </p:txBody>
      </p:sp>
      <p:sp>
        <p:nvSpPr>
          <p:cNvPr id="10" name="TextBox 9"/>
          <p:cNvSpPr txBox="1"/>
          <p:nvPr/>
        </p:nvSpPr>
        <p:spPr>
          <a:xfrm>
            <a:off x="209549" y="470044"/>
            <a:ext cx="4743450" cy="2031325"/>
          </a:xfrm>
          <a:prstGeom prst="rect">
            <a:avLst/>
          </a:prstGeom>
          <a:noFill/>
        </p:spPr>
        <p:txBody>
          <a:bodyPr wrap="square" rtlCol="0">
            <a:spAutoFit/>
          </a:bodyPr>
          <a:lstStyle/>
          <a:p>
            <a:r>
              <a:rPr lang="en-GB" sz="1400" dirty="0" smtClean="0"/>
              <a:t>This term, linking to our topic, we will be looking at:</a:t>
            </a:r>
          </a:p>
          <a:p>
            <a:pPr marL="285750" indent="-285750">
              <a:buFont typeface="Arial" panose="020B0604020202020204" pitchFamily="34" charset="0"/>
              <a:buChar char="•"/>
            </a:pPr>
            <a:r>
              <a:rPr lang="en-GB" sz="1400" dirty="0"/>
              <a:t>Narrative (story) writing – linked to our </a:t>
            </a:r>
            <a:r>
              <a:rPr lang="en-GB" sz="1400" dirty="0" smtClean="0"/>
              <a:t>Second World War topic.</a:t>
            </a:r>
            <a:endParaRPr lang="en-GB" sz="1400" dirty="0"/>
          </a:p>
          <a:p>
            <a:pPr marL="285750" indent="-285750">
              <a:buFont typeface="Arial" panose="020B0604020202020204" pitchFamily="34" charset="0"/>
              <a:buChar char="•"/>
            </a:pPr>
            <a:r>
              <a:rPr lang="en-GB" sz="1400" dirty="0" smtClean="0"/>
              <a:t>Persuasive </a:t>
            </a:r>
            <a:r>
              <a:rPr lang="en-GB" sz="1400" dirty="0" smtClean="0"/>
              <a:t>writing – </a:t>
            </a:r>
            <a:r>
              <a:rPr lang="en-GB" sz="1400" dirty="0" smtClean="0"/>
              <a:t>linked to WWII propaganda. </a:t>
            </a:r>
            <a:endParaRPr lang="en-GB" sz="1400" dirty="0" smtClean="0"/>
          </a:p>
          <a:p>
            <a:pPr marL="285750" indent="-285750">
              <a:buFont typeface="Arial" panose="020B0604020202020204" pitchFamily="34" charset="0"/>
              <a:buChar char="•"/>
            </a:pPr>
            <a:r>
              <a:rPr lang="en-GB" sz="1400" dirty="0" smtClean="0"/>
              <a:t>Compare and Contrast reports on life in the city vs life in the country during the Blitz. </a:t>
            </a:r>
            <a:endParaRPr lang="en-GB" sz="1400" dirty="0" smtClean="0"/>
          </a:p>
          <a:p>
            <a:pPr marL="285750" indent="-285750">
              <a:buFont typeface="Arial" panose="020B0604020202020204" pitchFamily="34" charset="0"/>
              <a:buChar char="•"/>
            </a:pPr>
            <a:r>
              <a:rPr lang="en-GB" sz="1400" dirty="0" smtClean="0"/>
              <a:t>Poetry – linked to our topic.</a:t>
            </a:r>
          </a:p>
          <a:p>
            <a:pPr marL="285750" indent="-285750">
              <a:buFont typeface="Arial" panose="020B0604020202020204" pitchFamily="34" charset="0"/>
              <a:buChar char="•"/>
            </a:pPr>
            <a:r>
              <a:rPr lang="en-GB" sz="1400" dirty="0" err="1" smtClean="0"/>
              <a:t>Playscripts</a:t>
            </a:r>
            <a:r>
              <a:rPr lang="en-GB" sz="1400" dirty="0" smtClean="0"/>
              <a:t> – writing a </a:t>
            </a:r>
            <a:r>
              <a:rPr lang="en-GB" sz="1400" dirty="0" err="1" smtClean="0"/>
              <a:t>playscript</a:t>
            </a:r>
            <a:r>
              <a:rPr lang="en-GB" sz="1400" dirty="0" smtClean="0"/>
              <a:t> using settings and scenarios from our work on the Second world War.</a:t>
            </a:r>
            <a:endParaRPr lang="en-GB" sz="1400" dirty="0"/>
          </a:p>
        </p:txBody>
      </p:sp>
    </p:spTree>
    <p:extLst>
      <p:ext uri="{BB962C8B-B14F-4D97-AF65-F5344CB8AC3E}">
        <p14:creationId xmlns:p14="http://schemas.microsoft.com/office/powerpoint/2010/main" val="3977750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609</Words>
  <Application>Microsoft Office PowerPoint</Application>
  <PresentationFormat>A4 Paper (210x297 mm)</PresentationFormat>
  <Paragraphs>62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SassoonPrimaryInfant</vt:lpstr>
      <vt:lpstr>Office Theme</vt:lpstr>
      <vt:lpstr>PowerPoint Presentation</vt:lpstr>
      <vt:lpstr>PowerPoint Presentation</vt:lpstr>
    </vt:vector>
  </TitlesOfParts>
  <Company>Pondhu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Childs</dc:creator>
  <cp:lastModifiedBy>Richard Martin</cp:lastModifiedBy>
  <cp:revision>27</cp:revision>
  <cp:lastPrinted>2019-09-18T16:36:01Z</cp:lastPrinted>
  <dcterms:created xsi:type="dcterms:W3CDTF">2019-01-14T13:30:07Z</dcterms:created>
  <dcterms:modified xsi:type="dcterms:W3CDTF">2021-04-26T15:43:16Z</dcterms:modified>
</cp:coreProperties>
</file>