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68" d="100"/>
          <a:sy n="68" d="100"/>
        </p:scale>
        <p:origin x="12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92651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55342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44406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158942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0B5305-91F0-4737-B1F2-9614CA774635}"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03472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0B5305-91F0-4737-B1F2-9614CA774635}"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53641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0B5305-91F0-4737-B1F2-9614CA774635}"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415512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0B5305-91F0-4737-B1F2-9614CA774635}"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96756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B5305-91F0-4737-B1F2-9614CA774635}"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300319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0B5305-91F0-4737-B1F2-9614CA774635}"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401128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0B5305-91F0-4737-B1F2-9614CA774635}"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7204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B5305-91F0-4737-B1F2-9614CA774635}" type="datetimeFigureOut">
              <a:rPr lang="en-GB" smtClean="0"/>
              <a:t>18/09/2019</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83FEF-3E82-4879-9559-F76BC58A47EB}" type="slidenum">
              <a:rPr lang="en-GB" smtClean="0"/>
              <a:t>‹#›</a:t>
            </a:fld>
            <a:endParaRPr lang="en-GB"/>
          </a:p>
        </p:txBody>
      </p:sp>
    </p:spTree>
    <p:extLst>
      <p:ext uri="{BB962C8B-B14F-4D97-AF65-F5344CB8AC3E}">
        <p14:creationId xmlns:p14="http://schemas.microsoft.com/office/powerpoint/2010/main" val="3983747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953000" y="0"/>
            <a:ext cx="0" cy="6858000"/>
          </a:xfrm>
          <a:prstGeom prst="line">
            <a:avLst/>
          </a:prstGeom>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1171" y="1938992"/>
            <a:ext cx="2197608" cy="2938272"/>
          </a:xfrm>
          <a:prstGeom prst="rect">
            <a:avLst/>
          </a:prstGeom>
        </p:spPr>
      </p:pic>
      <p:sp>
        <p:nvSpPr>
          <p:cNvPr id="7" name="TextBox 6"/>
          <p:cNvSpPr txBox="1"/>
          <p:nvPr/>
        </p:nvSpPr>
        <p:spPr>
          <a:xfrm>
            <a:off x="5124450" y="0"/>
            <a:ext cx="4591050" cy="1938992"/>
          </a:xfrm>
          <a:prstGeom prst="rect">
            <a:avLst/>
          </a:prstGeom>
          <a:noFill/>
        </p:spPr>
        <p:txBody>
          <a:bodyPr wrap="square" rtlCol="0">
            <a:spAutoFit/>
          </a:bodyPr>
          <a:lstStyle/>
          <a:p>
            <a:pPr algn="ctr"/>
            <a:r>
              <a:rPr lang="en-GB" sz="4000" dirty="0">
                <a:latin typeface="SassoonPrimaryInfant" pitchFamily="2" charset="0"/>
              </a:rPr>
              <a:t>A</a:t>
            </a:r>
            <a:r>
              <a:rPr lang="en-GB" sz="4000" dirty="0" smtClean="0">
                <a:latin typeface="SassoonPrimaryInfant" pitchFamily="2" charset="0"/>
              </a:rPr>
              <a:t>utumn Term</a:t>
            </a:r>
          </a:p>
          <a:p>
            <a:pPr algn="ctr"/>
            <a:r>
              <a:rPr lang="en-GB" sz="4000" dirty="0" smtClean="0">
                <a:latin typeface="SassoonPrimaryInfant" pitchFamily="2" charset="0"/>
              </a:rPr>
              <a:t>2019</a:t>
            </a:r>
          </a:p>
          <a:p>
            <a:pPr algn="ctr"/>
            <a:r>
              <a:rPr lang="en-GB" sz="4000" dirty="0" smtClean="0">
                <a:latin typeface="SassoonPrimaryInfant" pitchFamily="2" charset="0"/>
              </a:rPr>
              <a:t>Year 6</a:t>
            </a:r>
            <a:endParaRPr lang="en-GB" sz="4000" dirty="0">
              <a:latin typeface="SassoonPrimaryInfant" pitchFamily="2" charset="0"/>
            </a:endParaRPr>
          </a:p>
        </p:txBody>
      </p:sp>
      <p:sp>
        <p:nvSpPr>
          <p:cNvPr id="8" name="TextBox 7"/>
          <p:cNvSpPr txBox="1"/>
          <p:nvPr/>
        </p:nvSpPr>
        <p:spPr>
          <a:xfrm>
            <a:off x="5029200" y="5010614"/>
            <a:ext cx="4781550" cy="1569660"/>
          </a:xfrm>
          <a:prstGeom prst="rect">
            <a:avLst/>
          </a:prstGeom>
          <a:noFill/>
        </p:spPr>
        <p:txBody>
          <a:bodyPr wrap="square" rtlCol="0">
            <a:spAutoFit/>
          </a:bodyPr>
          <a:lstStyle/>
          <a:p>
            <a:r>
              <a:rPr lang="en-GB" sz="1600" dirty="0" smtClean="0">
                <a:latin typeface="SassoonPrimaryInfant" pitchFamily="2" charset="0"/>
              </a:rPr>
              <a:t>Dear Parents/ Carers, we would like to welcome you to year 6. This booklet will outline some of the routines and procedures that take place in year 6. Additionally, the booklet will explain some of the subjects we will be looking at this term. If you have any question, please feel free to speak to Mr Hatton and Mr Martin.</a:t>
            </a:r>
          </a:p>
        </p:txBody>
      </p:sp>
      <p:sp>
        <p:nvSpPr>
          <p:cNvPr id="10" name="TextBox 9"/>
          <p:cNvSpPr txBox="1"/>
          <p:nvPr/>
        </p:nvSpPr>
        <p:spPr>
          <a:xfrm>
            <a:off x="257377" y="261223"/>
            <a:ext cx="4419600" cy="400110"/>
          </a:xfrm>
          <a:prstGeom prst="rect">
            <a:avLst/>
          </a:prstGeom>
          <a:noFill/>
        </p:spPr>
        <p:txBody>
          <a:bodyPr wrap="square" rtlCol="0">
            <a:spAutoFit/>
          </a:bodyPr>
          <a:lstStyle/>
          <a:p>
            <a:pPr algn="ctr"/>
            <a:r>
              <a:rPr lang="en-GB" sz="2000" u="sng" dirty="0" smtClean="0">
                <a:latin typeface="SassoonPrimaryInfant" pitchFamily="2" charset="0"/>
              </a:rPr>
              <a:t>The year 6 timetable.</a:t>
            </a:r>
            <a:endParaRPr lang="en-GB" sz="2000" u="sng" dirty="0">
              <a:latin typeface="SassoonPrimaryInfant"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455676158"/>
              </p:ext>
            </p:extLst>
          </p:nvPr>
        </p:nvGraphicFramePr>
        <p:xfrm>
          <a:off x="257378" y="819151"/>
          <a:ext cx="4419599" cy="5666942"/>
        </p:xfrm>
        <a:graphic>
          <a:graphicData uri="http://schemas.openxmlformats.org/drawingml/2006/table">
            <a:tbl>
              <a:tblPr firstRow="1" bandRow="1">
                <a:tableStyleId>{5940675A-B579-460E-94D1-54222C63F5DA}</a:tableStyleId>
              </a:tblPr>
              <a:tblGrid>
                <a:gridCol w="1692675">
                  <a:extLst>
                    <a:ext uri="{9D8B030D-6E8A-4147-A177-3AD203B41FA5}">
                      <a16:colId xmlns:a16="http://schemas.microsoft.com/office/drawing/2014/main" val="581993822"/>
                    </a:ext>
                  </a:extLst>
                </a:gridCol>
                <a:gridCol w="1363462">
                  <a:extLst>
                    <a:ext uri="{9D8B030D-6E8A-4147-A177-3AD203B41FA5}">
                      <a16:colId xmlns:a16="http://schemas.microsoft.com/office/drawing/2014/main" val="3632478534"/>
                    </a:ext>
                  </a:extLst>
                </a:gridCol>
                <a:gridCol w="1363462">
                  <a:extLst>
                    <a:ext uri="{9D8B030D-6E8A-4147-A177-3AD203B41FA5}">
                      <a16:colId xmlns:a16="http://schemas.microsoft.com/office/drawing/2014/main" val="1995364338"/>
                    </a:ext>
                  </a:extLst>
                </a:gridCol>
              </a:tblGrid>
              <a:tr h="952271">
                <a:tc>
                  <a:txBody>
                    <a:bodyPr/>
                    <a:lstStyle/>
                    <a:p>
                      <a:pPr algn="ctr"/>
                      <a:r>
                        <a:rPr lang="en-GB" sz="2000" b="1" dirty="0" smtClean="0"/>
                        <a:t>Days of the week</a:t>
                      </a:r>
                      <a:endParaRPr lang="en-GB" sz="2000" b="1" dirty="0"/>
                    </a:p>
                  </a:txBody>
                  <a:tcPr anchor="ctr">
                    <a:solidFill>
                      <a:schemeClr val="bg2">
                        <a:lumMod val="90000"/>
                      </a:schemeClr>
                    </a:solidFill>
                  </a:tcPr>
                </a:tc>
                <a:tc>
                  <a:txBody>
                    <a:bodyPr/>
                    <a:lstStyle/>
                    <a:p>
                      <a:pPr algn="ctr"/>
                      <a:r>
                        <a:rPr lang="en-GB" sz="2000" b="1" dirty="0" smtClean="0"/>
                        <a:t>Things to remember</a:t>
                      </a:r>
                      <a:endParaRPr lang="en-GB" sz="2000" b="1" dirty="0"/>
                    </a:p>
                  </a:txBody>
                  <a:tcPr anchor="ctr">
                    <a:solidFill>
                      <a:schemeClr val="bg2">
                        <a:lumMod val="90000"/>
                      </a:schemeClr>
                    </a:solidFill>
                  </a:tcPr>
                </a:tc>
                <a:tc>
                  <a:txBody>
                    <a:bodyPr/>
                    <a:lstStyle/>
                    <a:p>
                      <a:pPr algn="ctr"/>
                      <a:r>
                        <a:rPr lang="en-GB" sz="2000" b="1" dirty="0" smtClean="0"/>
                        <a:t>Year 6 Clubs this term</a:t>
                      </a:r>
                      <a:endParaRPr lang="en-GB" sz="2000" b="1" dirty="0"/>
                    </a:p>
                  </a:txBody>
                  <a:tcPr anchor="ctr">
                    <a:solidFill>
                      <a:schemeClr val="bg2">
                        <a:lumMod val="90000"/>
                      </a:schemeClr>
                    </a:solidFill>
                  </a:tcPr>
                </a:tc>
                <a:extLst>
                  <a:ext uri="{0D108BD9-81ED-4DB2-BD59-A6C34878D82A}">
                    <a16:rowId xmlns:a16="http://schemas.microsoft.com/office/drawing/2014/main" val="1673945482"/>
                  </a:ext>
                </a:extLst>
              </a:tr>
              <a:tr h="501986">
                <a:tc>
                  <a:txBody>
                    <a:bodyPr/>
                    <a:lstStyle/>
                    <a:p>
                      <a:pPr algn="ctr"/>
                      <a:r>
                        <a:rPr lang="en-GB" b="1" dirty="0" smtClean="0"/>
                        <a:t>Monday</a:t>
                      </a:r>
                    </a:p>
                  </a:txBody>
                  <a:tcPr anchor="ctr"/>
                </a:tc>
                <a:tc>
                  <a:txBody>
                    <a:bodyPr/>
                    <a:lstStyle/>
                    <a:p>
                      <a:pPr algn="ctr"/>
                      <a:r>
                        <a:rPr lang="en-GB" sz="1400" dirty="0" smtClean="0"/>
                        <a:t>P.E</a:t>
                      </a:r>
                      <a:r>
                        <a:rPr lang="en-GB" sz="1400" baseline="0" dirty="0" smtClean="0"/>
                        <a:t> Kit</a:t>
                      </a:r>
                    </a:p>
                    <a:p>
                      <a:pPr algn="ctr"/>
                      <a:endParaRPr lang="en-GB" sz="1400" dirty="0"/>
                    </a:p>
                  </a:txBody>
                  <a:tcPr anchor="ctr"/>
                </a:tc>
                <a:tc>
                  <a:txBody>
                    <a:bodyPr/>
                    <a:lstStyle/>
                    <a:p>
                      <a:pPr algn="ctr"/>
                      <a:r>
                        <a:rPr lang="en-GB" sz="1400" dirty="0" smtClean="0"/>
                        <a:t>Netball</a:t>
                      </a:r>
                      <a:endParaRPr lang="en-GB" sz="1400" dirty="0"/>
                    </a:p>
                  </a:txBody>
                  <a:tcPr anchor="ctr"/>
                </a:tc>
                <a:extLst>
                  <a:ext uri="{0D108BD9-81ED-4DB2-BD59-A6C34878D82A}">
                    <a16:rowId xmlns:a16="http://schemas.microsoft.com/office/drawing/2014/main" val="829585335"/>
                  </a:ext>
                </a:extLst>
              </a:tr>
              <a:tr h="1328788">
                <a:tc>
                  <a:txBody>
                    <a:bodyPr/>
                    <a:lstStyle/>
                    <a:p>
                      <a:pPr algn="ctr"/>
                      <a:r>
                        <a:rPr lang="en-GB" b="1" dirty="0" smtClean="0"/>
                        <a:t>Tuesday</a:t>
                      </a:r>
                    </a:p>
                    <a:p>
                      <a:pPr algn="ctr"/>
                      <a:endParaRPr lang="en-GB" b="0"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P.E</a:t>
                      </a:r>
                      <a:r>
                        <a:rPr lang="en-GB" sz="1400" baseline="0" dirty="0" smtClean="0"/>
                        <a:t> Kit</a:t>
                      </a:r>
                      <a:endParaRPr lang="en-GB" sz="1400" dirty="0" smtClean="0"/>
                    </a:p>
                    <a:p>
                      <a:pPr algn="ctr"/>
                      <a:endParaRPr lang="en-GB" sz="1400" dirty="0"/>
                    </a:p>
                  </a:txBody>
                  <a:tcPr anchor="ctr"/>
                </a:tc>
                <a:tc>
                  <a:txBody>
                    <a:bodyPr/>
                    <a:lstStyle/>
                    <a:p>
                      <a:pPr algn="ctr"/>
                      <a:r>
                        <a:rPr lang="en-GB" sz="1400" dirty="0" smtClean="0"/>
                        <a:t>Football and netball fixtures</a:t>
                      </a:r>
                      <a:r>
                        <a:rPr lang="en-GB" sz="1400" baseline="0" dirty="0" smtClean="0"/>
                        <a:t> for the school team.</a:t>
                      </a:r>
                    </a:p>
                    <a:p>
                      <a:pPr algn="ctr"/>
                      <a:r>
                        <a:rPr lang="en-GB" sz="1400" baseline="0" dirty="0" smtClean="0"/>
                        <a:t>Art Club.</a:t>
                      </a:r>
                    </a:p>
                    <a:p>
                      <a:pPr algn="ctr"/>
                      <a:r>
                        <a:rPr lang="en-GB" sz="1400" baseline="0" dirty="0" smtClean="0"/>
                        <a:t>Boxing Club</a:t>
                      </a:r>
                      <a:endParaRPr lang="en-GB" sz="1400" dirty="0"/>
                    </a:p>
                  </a:txBody>
                  <a:tcPr anchor="ctr"/>
                </a:tc>
                <a:extLst>
                  <a:ext uri="{0D108BD9-81ED-4DB2-BD59-A6C34878D82A}">
                    <a16:rowId xmlns:a16="http://schemas.microsoft.com/office/drawing/2014/main" val="3900410302"/>
                  </a:ext>
                </a:extLst>
              </a:tr>
              <a:tr h="914399">
                <a:tc>
                  <a:txBody>
                    <a:bodyPr/>
                    <a:lstStyle/>
                    <a:p>
                      <a:pPr algn="ctr"/>
                      <a:r>
                        <a:rPr lang="en-GB" b="1" dirty="0" smtClean="0"/>
                        <a:t>Wednesday</a:t>
                      </a:r>
                    </a:p>
                    <a:p>
                      <a:pPr algn="ctr"/>
                      <a:r>
                        <a:rPr lang="en-GB" sz="1600" b="0" dirty="0" smtClean="0"/>
                        <a:t>Spelling and</a:t>
                      </a:r>
                      <a:r>
                        <a:rPr lang="en-GB" sz="1600" b="0" baseline="0" dirty="0" smtClean="0"/>
                        <a:t> Times Tables Test</a:t>
                      </a:r>
                      <a:endParaRPr lang="en-GB" sz="1600" b="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P.E</a:t>
                      </a:r>
                      <a:r>
                        <a:rPr lang="en-GB" sz="1400" baseline="0" dirty="0" smtClean="0"/>
                        <a:t> Kit</a:t>
                      </a:r>
                      <a:endParaRPr lang="en-GB" sz="1400" dirty="0" smtClean="0"/>
                    </a:p>
                    <a:p>
                      <a:pPr algn="ctr"/>
                      <a:r>
                        <a:rPr lang="en-GB" sz="1400" dirty="0" smtClean="0"/>
                        <a:t>Homework folders handed in</a:t>
                      </a:r>
                      <a:endParaRPr lang="en-GB" sz="1400" dirty="0"/>
                    </a:p>
                  </a:txBody>
                  <a:tcPr anchor="ctr"/>
                </a:tc>
                <a:tc>
                  <a:txBody>
                    <a:bodyPr/>
                    <a:lstStyle/>
                    <a:p>
                      <a:pPr algn="ctr"/>
                      <a:r>
                        <a:rPr lang="en-GB" sz="1400" dirty="0" smtClean="0"/>
                        <a:t>Basketball</a:t>
                      </a:r>
                    </a:p>
                    <a:p>
                      <a:pPr algn="ctr"/>
                      <a:r>
                        <a:rPr lang="en-GB" sz="1400" dirty="0" smtClean="0"/>
                        <a:t>Cross Country Club (Lunch)</a:t>
                      </a:r>
                      <a:endParaRPr lang="en-GB" sz="1400" dirty="0"/>
                    </a:p>
                  </a:txBody>
                  <a:tcPr anchor="ctr"/>
                </a:tc>
                <a:extLst>
                  <a:ext uri="{0D108BD9-81ED-4DB2-BD59-A6C34878D82A}">
                    <a16:rowId xmlns:a16="http://schemas.microsoft.com/office/drawing/2014/main" val="593542853"/>
                  </a:ext>
                </a:extLst>
              </a:tr>
              <a:tr h="1151617">
                <a:tc>
                  <a:txBody>
                    <a:bodyPr/>
                    <a:lstStyle/>
                    <a:p>
                      <a:pPr algn="ctr"/>
                      <a:r>
                        <a:rPr lang="en-GB" b="1" dirty="0" smtClean="0"/>
                        <a:t>Thursday</a:t>
                      </a:r>
                    </a:p>
                    <a:p>
                      <a:pPr algn="ctr"/>
                      <a:r>
                        <a:rPr lang="en-GB" sz="1600" b="0" dirty="0" smtClean="0"/>
                        <a:t>New Spellings and Times</a:t>
                      </a:r>
                      <a:r>
                        <a:rPr lang="en-GB" sz="1600" b="0" baseline="0" dirty="0" smtClean="0"/>
                        <a:t> Tables given out</a:t>
                      </a:r>
                      <a:endParaRPr lang="en-GB" sz="1600" b="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P.E</a:t>
                      </a:r>
                      <a:r>
                        <a:rPr lang="en-GB" sz="1400" baseline="0" dirty="0" smtClean="0"/>
                        <a:t> Kit</a:t>
                      </a:r>
                      <a:endParaRPr lang="en-GB" sz="1400" dirty="0" smtClean="0"/>
                    </a:p>
                    <a:p>
                      <a:pPr algn="ctr"/>
                      <a:endParaRPr lang="en-GB" sz="1400" dirty="0"/>
                    </a:p>
                  </a:txBody>
                  <a:tcPr anchor="ctr"/>
                </a:tc>
                <a:tc>
                  <a:txBody>
                    <a:bodyPr/>
                    <a:lstStyle/>
                    <a:p>
                      <a:pPr algn="ctr"/>
                      <a:r>
                        <a:rPr lang="en-GB" sz="1400" dirty="0" smtClean="0"/>
                        <a:t>Football club</a:t>
                      </a:r>
                    </a:p>
                    <a:p>
                      <a:pPr algn="ctr"/>
                      <a:r>
                        <a:rPr lang="en-GB" sz="1400" dirty="0" smtClean="0"/>
                        <a:t>Street</a:t>
                      </a:r>
                      <a:r>
                        <a:rPr lang="en-GB" sz="1400" baseline="0" dirty="0" smtClean="0"/>
                        <a:t> Dance</a:t>
                      </a:r>
                    </a:p>
                    <a:p>
                      <a:pPr algn="ctr"/>
                      <a:r>
                        <a:rPr lang="en-GB" sz="1400" baseline="0" dirty="0" smtClean="0"/>
                        <a:t>DT Club</a:t>
                      </a:r>
                      <a:endParaRPr lang="en-GB" sz="1400" dirty="0"/>
                    </a:p>
                  </a:txBody>
                  <a:tcPr anchor="ctr"/>
                </a:tc>
                <a:extLst>
                  <a:ext uri="{0D108BD9-81ED-4DB2-BD59-A6C34878D82A}">
                    <a16:rowId xmlns:a16="http://schemas.microsoft.com/office/drawing/2014/main" val="990023838"/>
                  </a:ext>
                </a:extLst>
              </a:tr>
              <a:tr h="674845">
                <a:tc>
                  <a:txBody>
                    <a:bodyPr/>
                    <a:lstStyle/>
                    <a:p>
                      <a:pPr algn="ctr"/>
                      <a:r>
                        <a:rPr lang="en-GB" b="1" dirty="0" smtClean="0"/>
                        <a:t>Friday</a:t>
                      </a:r>
                    </a:p>
                    <a:p>
                      <a:pPr algn="ctr"/>
                      <a:endParaRPr lang="en-GB" b="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P.E</a:t>
                      </a:r>
                      <a:r>
                        <a:rPr lang="en-GB" sz="1400" baseline="0" dirty="0" smtClean="0"/>
                        <a:t> Kit</a:t>
                      </a:r>
                      <a:endParaRPr lang="en-GB" sz="1400" dirty="0" smtClean="0"/>
                    </a:p>
                    <a:p>
                      <a:pPr algn="ctr"/>
                      <a:endParaRPr lang="en-GB" sz="1400" dirty="0"/>
                    </a:p>
                  </a:txBody>
                  <a:tcPr anchor="ctr"/>
                </a:tc>
                <a:tc>
                  <a:txBody>
                    <a:bodyPr/>
                    <a:lstStyle/>
                    <a:p>
                      <a:pPr algn="ctr"/>
                      <a:r>
                        <a:rPr lang="en-GB" sz="1400" dirty="0" smtClean="0"/>
                        <a:t>Girls Football</a:t>
                      </a:r>
                      <a:endParaRPr lang="en-GB" sz="1400" dirty="0"/>
                    </a:p>
                  </a:txBody>
                  <a:tcPr anchor="ctr"/>
                </a:tc>
                <a:extLst>
                  <a:ext uri="{0D108BD9-81ED-4DB2-BD59-A6C34878D82A}">
                    <a16:rowId xmlns:a16="http://schemas.microsoft.com/office/drawing/2014/main" val="2517784914"/>
                  </a:ext>
                </a:extLst>
              </a:tr>
            </a:tbl>
          </a:graphicData>
        </a:graphic>
      </p:graphicFrame>
    </p:spTree>
    <p:extLst>
      <p:ext uri="{BB962C8B-B14F-4D97-AF65-F5344CB8AC3E}">
        <p14:creationId xmlns:p14="http://schemas.microsoft.com/office/powerpoint/2010/main" val="237142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a:lum bright="70000" contrast="-70000"/>
          </a:blip>
          <a:srcRect l="51606" t="23689" r="2826" b="13811"/>
          <a:stretch/>
        </p:blipFill>
        <p:spPr>
          <a:xfrm>
            <a:off x="2517991" y="1117569"/>
            <a:ext cx="2086665" cy="1609122"/>
          </a:xfrm>
          <a:prstGeom prst="rect">
            <a:avLst/>
          </a:prstGeom>
        </p:spPr>
      </p:pic>
      <p:cxnSp>
        <p:nvCxnSpPr>
          <p:cNvPr id="5" name="Straight Connector 4"/>
          <p:cNvCxnSpPr/>
          <p:nvPr/>
        </p:nvCxnSpPr>
        <p:spPr>
          <a:xfrm>
            <a:off x="4953000" y="-38100"/>
            <a:ext cx="0" cy="6858000"/>
          </a:xfrm>
          <a:prstGeom prst="line">
            <a:avLst/>
          </a:prstGeom>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209550" y="126712"/>
            <a:ext cx="3562350" cy="584775"/>
          </a:xfrm>
          <a:prstGeom prst="rect">
            <a:avLst/>
          </a:prstGeom>
          <a:noFill/>
        </p:spPr>
        <p:txBody>
          <a:bodyPr wrap="square" rtlCol="0">
            <a:spAutoFit/>
          </a:bodyPr>
          <a:lstStyle/>
          <a:p>
            <a:r>
              <a:rPr lang="en-GB" sz="3200" b="1" dirty="0" smtClean="0">
                <a:latin typeface="SassoonPrimaryInfant" pitchFamily="2" charset="0"/>
              </a:rPr>
              <a:t>English:</a:t>
            </a:r>
            <a:endParaRPr lang="en-GB" sz="3200" b="1" dirty="0">
              <a:latin typeface="SassoonPrimaryInfant" pitchFamily="2" charset="0"/>
            </a:endParaRPr>
          </a:p>
        </p:txBody>
      </p:sp>
      <p:sp>
        <p:nvSpPr>
          <p:cNvPr id="4" name="TextBox 3"/>
          <p:cNvSpPr txBox="1"/>
          <p:nvPr/>
        </p:nvSpPr>
        <p:spPr>
          <a:xfrm>
            <a:off x="209550" y="2375325"/>
            <a:ext cx="3562350" cy="584775"/>
          </a:xfrm>
          <a:prstGeom prst="rect">
            <a:avLst/>
          </a:prstGeom>
          <a:noFill/>
        </p:spPr>
        <p:txBody>
          <a:bodyPr wrap="square" rtlCol="0">
            <a:spAutoFit/>
          </a:bodyPr>
          <a:lstStyle/>
          <a:p>
            <a:r>
              <a:rPr lang="en-GB" sz="3200" b="1" dirty="0" smtClean="0">
                <a:latin typeface="SassoonPrimaryInfant" pitchFamily="2" charset="0"/>
              </a:rPr>
              <a:t>Maths:</a:t>
            </a:r>
            <a:endParaRPr lang="en-GB" sz="3200" b="1" dirty="0">
              <a:latin typeface="SassoonPrimaryInfant" pitchFamily="2" charset="0"/>
            </a:endParaRPr>
          </a:p>
        </p:txBody>
      </p:sp>
      <p:sp>
        <p:nvSpPr>
          <p:cNvPr id="7" name="TextBox 6"/>
          <p:cNvSpPr txBox="1"/>
          <p:nvPr/>
        </p:nvSpPr>
        <p:spPr>
          <a:xfrm>
            <a:off x="209550" y="4528689"/>
            <a:ext cx="4552950" cy="2092881"/>
          </a:xfrm>
          <a:prstGeom prst="rect">
            <a:avLst/>
          </a:prstGeom>
          <a:noFill/>
        </p:spPr>
        <p:txBody>
          <a:bodyPr wrap="square" rtlCol="0">
            <a:spAutoFit/>
          </a:bodyPr>
          <a:lstStyle/>
          <a:p>
            <a:r>
              <a:rPr lang="en-GB" b="1" u="sng" dirty="0" smtClean="0"/>
              <a:t>Things to remember:</a:t>
            </a:r>
          </a:p>
          <a:p>
            <a:pPr marL="285750" indent="-285750">
              <a:buFont typeface="Arial" panose="020B0604020202020204" pitchFamily="34" charset="0"/>
              <a:buChar char="•"/>
            </a:pPr>
            <a:r>
              <a:rPr lang="en-GB" sz="1600" dirty="0" smtClean="0"/>
              <a:t>PE Kits should be kept in school all week.</a:t>
            </a:r>
          </a:p>
          <a:p>
            <a:pPr marL="285750" indent="-285750">
              <a:buFont typeface="Arial" panose="020B0604020202020204" pitchFamily="34" charset="0"/>
              <a:buChar char="•"/>
            </a:pPr>
            <a:r>
              <a:rPr lang="en-GB" sz="1600" dirty="0" smtClean="0"/>
              <a:t>Children are expected to read, and record this in their reading records at least 5x a week.</a:t>
            </a:r>
          </a:p>
          <a:p>
            <a:pPr marL="285750" indent="-285750">
              <a:buFont typeface="Arial" panose="020B0604020202020204" pitchFamily="34" charset="0"/>
              <a:buChar char="•"/>
            </a:pPr>
            <a:r>
              <a:rPr lang="en-GB" sz="1600" dirty="0" smtClean="0"/>
              <a:t>Spellings and Homework are given out on a Thursday</a:t>
            </a:r>
          </a:p>
          <a:p>
            <a:pPr marL="285750" indent="-285750">
              <a:buFont typeface="Arial" panose="020B0604020202020204" pitchFamily="34" charset="0"/>
              <a:buChar char="•"/>
            </a:pPr>
            <a:r>
              <a:rPr lang="en-GB" sz="1600" dirty="0" smtClean="0"/>
              <a:t>Spelling Tests are conducted on Wednesdays.</a:t>
            </a:r>
          </a:p>
          <a:p>
            <a:pPr marL="285750" indent="-285750">
              <a:buFont typeface="Arial" panose="020B0604020202020204" pitchFamily="34" charset="0"/>
              <a:buChar char="•"/>
            </a:pPr>
            <a:r>
              <a:rPr lang="en-GB" sz="1600" dirty="0" smtClean="0"/>
              <a:t>Times Table tests are conducted on Wednesdays.</a:t>
            </a:r>
            <a:endParaRPr lang="en-GB" sz="1600" dirty="0"/>
          </a:p>
        </p:txBody>
      </p:sp>
      <p:graphicFrame>
        <p:nvGraphicFramePr>
          <p:cNvPr id="8" name="Table 7"/>
          <p:cNvGraphicFramePr>
            <a:graphicFrameLocks noGrp="1"/>
          </p:cNvGraphicFramePr>
          <p:nvPr>
            <p:extLst>
              <p:ext uri="{D42A27DB-BD31-4B8C-83A1-F6EECF244321}">
                <p14:modId xmlns:p14="http://schemas.microsoft.com/office/powerpoint/2010/main" val="3549491955"/>
              </p:ext>
            </p:extLst>
          </p:nvPr>
        </p:nvGraphicFramePr>
        <p:xfrm>
          <a:off x="5143500" y="300284"/>
          <a:ext cx="4610100" cy="5376616"/>
        </p:xfrm>
        <a:graphic>
          <a:graphicData uri="http://schemas.openxmlformats.org/drawingml/2006/table">
            <a:tbl>
              <a:tblPr firstRow="1" bandRow="1">
                <a:tableStyleId>{5940675A-B579-460E-94D1-54222C63F5DA}</a:tableStyleId>
              </a:tblPr>
              <a:tblGrid>
                <a:gridCol w="1009650">
                  <a:extLst>
                    <a:ext uri="{9D8B030D-6E8A-4147-A177-3AD203B41FA5}">
                      <a16:colId xmlns:a16="http://schemas.microsoft.com/office/drawing/2014/main" val="3614265416"/>
                    </a:ext>
                  </a:extLst>
                </a:gridCol>
                <a:gridCol w="3600450">
                  <a:extLst>
                    <a:ext uri="{9D8B030D-6E8A-4147-A177-3AD203B41FA5}">
                      <a16:colId xmlns:a16="http://schemas.microsoft.com/office/drawing/2014/main" val="111058428"/>
                    </a:ext>
                  </a:extLst>
                </a:gridCol>
              </a:tblGrid>
              <a:tr h="493748">
                <a:tc gridSpan="2">
                  <a:txBody>
                    <a:bodyPr/>
                    <a:lstStyle/>
                    <a:p>
                      <a:pPr algn="ctr"/>
                      <a:r>
                        <a:rPr lang="en-GB" sz="2400" dirty="0" smtClean="0"/>
                        <a:t>Year</a:t>
                      </a:r>
                      <a:r>
                        <a:rPr lang="en-GB" sz="2400" baseline="0" dirty="0" smtClean="0"/>
                        <a:t> </a:t>
                      </a:r>
                      <a:r>
                        <a:rPr lang="en-GB" sz="2400" baseline="0" smtClean="0"/>
                        <a:t>6 </a:t>
                      </a:r>
                      <a:r>
                        <a:rPr lang="en-GB" sz="2400" baseline="0" smtClean="0"/>
                        <a:t>Autumn </a:t>
                      </a:r>
                      <a:r>
                        <a:rPr lang="en-GB" sz="2400" baseline="0" dirty="0" smtClean="0"/>
                        <a:t>Curriculum </a:t>
                      </a:r>
                      <a:endParaRPr lang="en-GB" sz="2400" dirty="0"/>
                    </a:p>
                  </a:txBody>
                  <a:tcPr/>
                </a:tc>
                <a:tc hMerge="1">
                  <a:txBody>
                    <a:bodyPr/>
                    <a:lstStyle/>
                    <a:p>
                      <a:endParaRPr lang="en-GB" dirty="0"/>
                    </a:p>
                  </a:txBody>
                  <a:tcPr/>
                </a:tc>
                <a:extLst>
                  <a:ext uri="{0D108BD9-81ED-4DB2-BD59-A6C34878D82A}">
                    <a16:rowId xmlns:a16="http://schemas.microsoft.com/office/drawing/2014/main" val="1347635142"/>
                  </a:ext>
                </a:extLst>
              </a:tr>
              <a:tr h="493748">
                <a:tc>
                  <a:txBody>
                    <a:bodyPr/>
                    <a:lstStyle/>
                    <a:p>
                      <a:pPr algn="ctr"/>
                      <a:r>
                        <a:rPr lang="en-GB" sz="1200" dirty="0" smtClean="0"/>
                        <a:t>Topic</a:t>
                      </a:r>
                      <a:endParaRPr lang="en-GB" sz="1200" dirty="0"/>
                    </a:p>
                  </a:txBody>
                  <a:tcPr anchor="ctr"/>
                </a:tc>
                <a:tc>
                  <a:txBody>
                    <a:bodyPr/>
                    <a:lstStyle/>
                    <a:p>
                      <a:r>
                        <a:rPr lang="en-GB" sz="1200" dirty="0" smtClean="0"/>
                        <a:t>This term,</a:t>
                      </a:r>
                      <a:r>
                        <a:rPr lang="en-GB" sz="1200" baseline="0" dirty="0" smtClean="0"/>
                        <a:t> our topic is Heroes of the Victorian and Edwardian period. This include explorers, scientist and instigators of social movements.</a:t>
                      </a:r>
                      <a:endParaRPr lang="en-GB" sz="1200" dirty="0"/>
                    </a:p>
                  </a:txBody>
                  <a:tcPr/>
                </a:tc>
                <a:extLst>
                  <a:ext uri="{0D108BD9-81ED-4DB2-BD59-A6C34878D82A}">
                    <a16:rowId xmlns:a16="http://schemas.microsoft.com/office/drawing/2014/main" val="3814132626"/>
                  </a:ext>
                </a:extLst>
              </a:tr>
              <a:tr h="493748">
                <a:tc>
                  <a:txBody>
                    <a:bodyPr/>
                    <a:lstStyle/>
                    <a:p>
                      <a:pPr algn="ctr"/>
                      <a:r>
                        <a:rPr lang="en-GB" sz="1200" dirty="0" smtClean="0"/>
                        <a:t>Science</a:t>
                      </a:r>
                      <a:endParaRPr lang="en-GB" sz="1200" dirty="0"/>
                    </a:p>
                  </a:txBody>
                  <a:tcPr anchor="ctr"/>
                </a:tc>
                <a:tc>
                  <a:txBody>
                    <a:bodyPr/>
                    <a:lstStyle/>
                    <a:p>
                      <a:r>
                        <a:rPr lang="en-GB" sz="1200" dirty="0" smtClean="0"/>
                        <a:t>In</a:t>
                      </a:r>
                      <a:r>
                        <a:rPr lang="en-GB" sz="1200" baseline="0" dirty="0" smtClean="0"/>
                        <a:t> science this term we are investigating the behaviour of light. Exploring how light travels, how we see, and how shadows are formed.</a:t>
                      </a:r>
                      <a:endParaRPr lang="en-GB" sz="1200" dirty="0"/>
                    </a:p>
                  </a:txBody>
                  <a:tcPr/>
                </a:tc>
                <a:extLst>
                  <a:ext uri="{0D108BD9-81ED-4DB2-BD59-A6C34878D82A}">
                    <a16:rowId xmlns:a16="http://schemas.microsoft.com/office/drawing/2014/main" val="2860408101"/>
                  </a:ext>
                </a:extLst>
              </a:tr>
              <a:tr h="493748">
                <a:tc>
                  <a:txBody>
                    <a:bodyPr/>
                    <a:lstStyle/>
                    <a:p>
                      <a:pPr algn="ctr"/>
                      <a:r>
                        <a:rPr lang="en-GB" sz="1200" dirty="0" smtClean="0"/>
                        <a:t>PE</a:t>
                      </a:r>
                      <a:endParaRPr lang="en-GB" sz="1200" dirty="0"/>
                    </a:p>
                  </a:txBody>
                  <a:tcPr anchor="ctr"/>
                </a:tc>
                <a:tc>
                  <a:txBody>
                    <a:bodyPr/>
                    <a:lstStyle/>
                    <a:p>
                      <a:r>
                        <a:rPr lang="en-GB" sz="1200" dirty="0" smtClean="0"/>
                        <a:t>Year 6 will</a:t>
                      </a:r>
                      <a:r>
                        <a:rPr lang="en-GB" sz="1200" baseline="0" dirty="0" smtClean="0"/>
                        <a:t> looking at basketball/ rugby for outdoor physical activities whilst developing gymnastic/ dance skills indoors.</a:t>
                      </a:r>
                      <a:endParaRPr lang="en-GB" sz="1200" dirty="0"/>
                    </a:p>
                  </a:txBody>
                  <a:tcPr/>
                </a:tc>
                <a:extLst>
                  <a:ext uri="{0D108BD9-81ED-4DB2-BD59-A6C34878D82A}">
                    <a16:rowId xmlns:a16="http://schemas.microsoft.com/office/drawing/2014/main" val="3818779254"/>
                  </a:ext>
                </a:extLst>
              </a:tr>
              <a:tr h="493748">
                <a:tc>
                  <a:txBody>
                    <a:bodyPr/>
                    <a:lstStyle/>
                    <a:p>
                      <a:pPr algn="ctr"/>
                      <a:r>
                        <a:rPr lang="en-GB" sz="1200" dirty="0" smtClean="0"/>
                        <a:t>PSHE</a:t>
                      </a:r>
                    </a:p>
                  </a:txBody>
                  <a:tcPr anchor="ctr"/>
                </a:tc>
                <a:tc>
                  <a:txBody>
                    <a:bodyPr/>
                    <a:lstStyle/>
                    <a:p>
                      <a:r>
                        <a:rPr lang="en-GB" sz="1200" dirty="0" smtClean="0"/>
                        <a:t>PSHE this term will focus on children's</a:t>
                      </a:r>
                      <a:r>
                        <a:rPr lang="en-GB" sz="1200" baseline="0" dirty="0" smtClean="0"/>
                        <a:t> understanding of respect. We have been fortunate to receive stay Safe workshops, teaching children about all types of bullying and how to protect themselves from it.</a:t>
                      </a:r>
                      <a:endParaRPr lang="en-GB" sz="1200" dirty="0"/>
                    </a:p>
                  </a:txBody>
                  <a:tcPr/>
                </a:tc>
                <a:extLst>
                  <a:ext uri="{0D108BD9-81ED-4DB2-BD59-A6C34878D82A}">
                    <a16:rowId xmlns:a16="http://schemas.microsoft.com/office/drawing/2014/main" val="1742006565"/>
                  </a:ext>
                </a:extLst>
              </a:tr>
              <a:tr h="493748">
                <a:tc>
                  <a:txBody>
                    <a:bodyPr/>
                    <a:lstStyle/>
                    <a:p>
                      <a:pPr algn="ctr"/>
                      <a:r>
                        <a:rPr lang="en-GB" sz="1200" dirty="0" smtClean="0"/>
                        <a:t>RE</a:t>
                      </a:r>
                      <a:endParaRPr lang="en-GB" sz="1200" dirty="0"/>
                    </a:p>
                  </a:txBody>
                  <a:tcPr anchor="ctr"/>
                </a:tc>
                <a:tc>
                  <a:txBody>
                    <a:bodyPr/>
                    <a:lstStyle/>
                    <a:p>
                      <a:r>
                        <a:rPr lang="en-GB" sz="1200" dirty="0" smtClean="0"/>
                        <a:t>Christianity</a:t>
                      </a:r>
                      <a:r>
                        <a:rPr lang="en-GB" sz="1200" baseline="0" dirty="0" smtClean="0"/>
                        <a:t> is the topic of this term’s religious education, with a targeted focus on why people have faith, what it means to be of faith and how has Christianity grown within Cornwall.</a:t>
                      </a:r>
                      <a:endParaRPr lang="en-GB" sz="1200" dirty="0"/>
                    </a:p>
                  </a:txBody>
                  <a:tcPr/>
                </a:tc>
                <a:extLst>
                  <a:ext uri="{0D108BD9-81ED-4DB2-BD59-A6C34878D82A}">
                    <a16:rowId xmlns:a16="http://schemas.microsoft.com/office/drawing/2014/main" val="4108890372"/>
                  </a:ext>
                </a:extLst>
              </a:tr>
              <a:tr h="493748">
                <a:tc>
                  <a:txBody>
                    <a:bodyPr/>
                    <a:lstStyle/>
                    <a:p>
                      <a:pPr algn="ctr"/>
                      <a:r>
                        <a:rPr lang="en-GB" sz="1200" dirty="0" smtClean="0"/>
                        <a:t>MFL</a:t>
                      </a:r>
                      <a:endParaRPr lang="en-GB" sz="1200" dirty="0"/>
                    </a:p>
                  </a:txBody>
                  <a:tcPr anchor="ctr"/>
                </a:tc>
                <a:tc>
                  <a:txBody>
                    <a:bodyPr/>
                    <a:lstStyle/>
                    <a:p>
                      <a:r>
                        <a:rPr lang="en-GB" sz="1200" dirty="0" smtClean="0"/>
                        <a:t>French</a:t>
                      </a:r>
                      <a:endParaRPr lang="en-GB" sz="1200" dirty="0"/>
                    </a:p>
                  </a:txBody>
                  <a:tcPr/>
                </a:tc>
                <a:extLst>
                  <a:ext uri="{0D108BD9-81ED-4DB2-BD59-A6C34878D82A}">
                    <a16:rowId xmlns:a16="http://schemas.microsoft.com/office/drawing/2014/main" val="122840230"/>
                  </a:ext>
                </a:extLst>
              </a:tr>
              <a:tr h="493748">
                <a:tc>
                  <a:txBody>
                    <a:bodyPr/>
                    <a:lstStyle/>
                    <a:p>
                      <a:pPr algn="ctr"/>
                      <a:r>
                        <a:rPr lang="en-GB" sz="1200" dirty="0" smtClean="0"/>
                        <a:t>Computing</a:t>
                      </a:r>
                      <a:endParaRPr lang="en-GB" sz="1200" dirty="0"/>
                    </a:p>
                  </a:txBody>
                  <a:tcPr anchor="ctr"/>
                </a:tc>
                <a:tc>
                  <a:txBody>
                    <a:bodyPr/>
                    <a:lstStyle/>
                    <a:p>
                      <a:r>
                        <a:rPr lang="en-GB" sz="1200" dirty="0" smtClean="0"/>
                        <a:t>Children will be</a:t>
                      </a:r>
                      <a:r>
                        <a:rPr lang="en-GB" sz="1200" baseline="0" dirty="0" smtClean="0"/>
                        <a:t> developing on their knowledge of coding to understand how to debug, code and create their own programmes.  As well as developing their computer literacy skills through English Lessons.</a:t>
                      </a:r>
                      <a:endParaRPr lang="en-GB" sz="1200" dirty="0"/>
                    </a:p>
                  </a:txBody>
                  <a:tcPr/>
                </a:tc>
                <a:extLst>
                  <a:ext uri="{0D108BD9-81ED-4DB2-BD59-A6C34878D82A}">
                    <a16:rowId xmlns:a16="http://schemas.microsoft.com/office/drawing/2014/main" val="41368568"/>
                  </a:ext>
                </a:extLst>
              </a:tr>
            </a:tbl>
          </a:graphicData>
        </a:graphic>
      </p:graphicFrame>
      <p:sp>
        <p:nvSpPr>
          <p:cNvPr id="9" name="TextBox 8"/>
          <p:cNvSpPr txBox="1"/>
          <p:nvPr/>
        </p:nvSpPr>
        <p:spPr>
          <a:xfrm>
            <a:off x="5110844" y="5821351"/>
            <a:ext cx="4610100" cy="800219"/>
          </a:xfrm>
          <a:prstGeom prst="rect">
            <a:avLst/>
          </a:prstGeom>
          <a:noFill/>
        </p:spPr>
        <p:txBody>
          <a:bodyPr wrap="square" rtlCol="0">
            <a:spAutoFit/>
          </a:bodyPr>
          <a:lstStyle/>
          <a:p>
            <a:r>
              <a:rPr lang="en-GB" dirty="0" smtClean="0"/>
              <a:t>Extra activity:</a:t>
            </a:r>
          </a:p>
          <a:p>
            <a:endParaRPr lang="en-GB" sz="1400" dirty="0"/>
          </a:p>
          <a:p>
            <a:r>
              <a:rPr lang="en-GB" sz="1400" dirty="0" err="1" smtClean="0"/>
              <a:t>Whitegold</a:t>
            </a:r>
            <a:r>
              <a:rPr lang="en-GB" sz="1400" dirty="0" smtClean="0"/>
              <a:t> Music Festival – Saturday 21</a:t>
            </a:r>
            <a:r>
              <a:rPr lang="en-GB" sz="1400" baseline="30000" dirty="0" smtClean="0"/>
              <a:t>st</a:t>
            </a:r>
            <a:r>
              <a:rPr lang="en-GB" sz="1400" dirty="0" smtClean="0"/>
              <a:t> September</a:t>
            </a:r>
          </a:p>
        </p:txBody>
      </p:sp>
      <p:sp>
        <p:nvSpPr>
          <p:cNvPr id="3" name="TextBox 2"/>
          <p:cNvSpPr txBox="1"/>
          <p:nvPr/>
        </p:nvSpPr>
        <p:spPr>
          <a:xfrm>
            <a:off x="209550" y="2812143"/>
            <a:ext cx="4217307" cy="1569660"/>
          </a:xfrm>
          <a:prstGeom prst="rect">
            <a:avLst/>
          </a:prstGeom>
          <a:noFill/>
        </p:spPr>
        <p:txBody>
          <a:bodyPr wrap="square" rtlCol="0">
            <a:spAutoFit/>
          </a:bodyPr>
          <a:lstStyle/>
          <a:p>
            <a:r>
              <a:rPr lang="en-GB" sz="1600" dirty="0" smtClean="0"/>
              <a:t>This term we will be looking at:</a:t>
            </a:r>
          </a:p>
          <a:p>
            <a:pPr marL="285750" indent="-285750">
              <a:buFont typeface="Arial" panose="020B0604020202020204" pitchFamily="34" charset="0"/>
              <a:buChar char="•"/>
            </a:pPr>
            <a:r>
              <a:rPr lang="en-GB" sz="1600" dirty="0" smtClean="0"/>
              <a:t>Place Value (including rounding, ordering)</a:t>
            </a:r>
          </a:p>
          <a:p>
            <a:pPr marL="285750" indent="-285750">
              <a:buFont typeface="Arial" panose="020B0604020202020204" pitchFamily="34" charset="0"/>
              <a:buChar char="•"/>
            </a:pPr>
            <a:r>
              <a:rPr lang="en-GB" sz="1600" dirty="0" smtClean="0"/>
              <a:t>Number (including addition, subtraction, multiplication, and division)</a:t>
            </a:r>
          </a:p>
          <a:p>
            <a:pPr marL="285750" indent="-285750">
              <a:buFont typeface="Arial" panose="020B0604020202020204" pitchFamily="34" charset="0"/>
              <a:buChar char="•"/>
            </a:pPr>
            <a:r>
              <a:rPr lang="en-GB" sz="1600" dirty="0" smtClean="0"/>
              <a:t>Fractions (Including decimals and percentages.</a:t>
            </a:r>
            <a:endParaRPr lang="en-GB" sz="1600" dirty="0"/>
          </a:p>
        </p:txBody>
      </p:sp>
      <p:sp>
        <p:nvSpPr>
          <p:cNvPr id="10" name="TextBox 9"/>
          <p:cNvSpPr txBox="1"/>
          <p:nvPr/>
        </p:nvSpPr>
        <p:spPr>
          <a:xfrm>
            <a:off x="209550" y="607872"/>
            <a:ext cx="4743450" cy="1815882"/>
          </a:xfrm>
          <a:prstGeom prst="rect">
            <a:avLst/>
          </a:prstGeom>
          <a:noFill/>
        </p:spPr>
        <p:txBody>
          <a:bodyPr wrap="square" rtlCol="0">
            <a:spAutoFit/>
          </a:bodyPr>
          <a:lstStyle/>
          <a:p>
            <a:r>
              <a:rPr lang="en-GB" sz="1600" dirty="0" smtClean="0"/>
              <a:t>This term, linking to our topic, we will be looking at:</a:t>
            </a:r>
          </a:p>
          <a:p>
            <a:pPr marL="285750" indent="-285750">
              <a:buFont typeface="Arial" panose="020B0604020202020204" pitchFamily="34" charset="0"/>
              <a:buChar char="•"/>
            </a:pPr>
            <a:r>
              <a:rPr lang="en-GB" sz="1600" dirty="0" smtClean="0"/>
              <a:t>Diary writing</a:t>
            </a:r>
          </a:p>
          <a:p>
            <a:pPr marL="285750" indent="-285750">
              <a:buFont typeface="Arial" panose="020B0604020202020204" pitchFamily="34" charset="0"/>
              <a:buChar char="•"/>
            </a:pPr>
            <a:r>
              <a:rPr lang="en-GB" sz="1600" dirty="0" smtClean="0"/>
              <a:t>Instructions</a:t>
            </a:r>
          </a:p>
          <a:p>
            <a:pPr marL="285750" indent="-285750">
              <a:buFont typeface="Arial" panose="020B0604020202020204" pitchFamily="34" charset="0"/>
              <a:buChar char="•"/>
            </a:pPr>
            <a:r>
              <a:rPr lang="en-GB" sz="1600" dirty="0" smtClean="0"/>
              <a:t>Explanation Texts</a:t>
            </a:r>
          </a:p>
          <a:p>
            <a:pPr marL="285750" indent="-285750">
              <a:buFont typeface="Arial" panose="020B0604020202020204" pitchFamily="34" charset="0"/>
              <a:buChar char="•"/>
            </a:pPr>
            <a:r>
              <a:rPr lang="en-GB" sz="1600" dirty="0" smtClean="0"/>
              <a:t>Narrative (story) writing</a:t>
            </a:r>
          </a:p>
          <a:p>
            <a:pPr marL="285750" indent="-285750">
              <a:buFont typeface="Arial" panose="020B0604020202020204" pitchFamily="34" charset="0"/>
              <a:buChar char="•"/>
            </a:pPr>
            <a:r>
              <a:rPr lang="en-GB" sz="1600" dirty="0" smtClean="0"/>
              <a:t>Poetry</a:t>
            </a:r>
          </a:p>
          <a:p>
            <a:pPr marL="285750" indent="-285750">
              <a:buFont typeface="Arial" panose="020B0604020202020204" pitchFamily="34" charset="0"/>
              <a:buChar char="•"/>
            </a:pPr>
            <a:r>
              <a:rPr lang="en-GB" sz="1600" dirty="0" smtClean="0"/>
              <a:t>Newspaper reports</a:t>
            </a:r>
            <a:endParaRPr lang="en-GB" sz="1600" dirty="0"/>
          </a:p>
        </p:txBody>
      </p:sp>
    </p:spTree>
    <p:extLst>
      <p:ext uri="{BB962C8B-B14F-4D97-AF65-F5344CB8AC3E}">
        <p14:creationId xmlns:p14="http://schemas.microsoft.com/office/powerpoint/2010/main" val="3977750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473</Words>
  <Application>Microsoft Office PowerPoint</Application>
  <PresentationFormat>A4 Paper (210x297 mm)</PresentationFormat>
  <Paragraphs>68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SassoonPrimaryInfant</vt:lpstr>
      <vt:lpstr>Office Theme</vt:lpstr>
      <vt:lpstr>PowerPoint Presentation</vt:lpstr>
      <vt:lpstr>PowerPoint Presentation</vt:lpstr>
    </vt:vector>
  </TitlesOfParts>
  <Company>Pondhu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Childs</dc:creator>
  <cp:lastModifiedBy>M Childs</cp:lastModifiedBy>
  <cp:revision>18</cp:revision>
  <cp:lastPrinted>2019-09-18T16:36:01Z</cp:lastPrinted>
  <dcterms:created xsi:type="dcterms:W3CDTF">2019-01-14T13:30:07Z</dcterms:created>
  <dcterms:modified xsi:type="dcterms:W3CDTF">2019-09-18T16:37:22Z</dcterms:modified>
</cp:coreProperties>
</file>